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5" r:id="rId6"/>
    <p:sldId id="266" r:id="rId7"/>
    <p:sldId id="259" r:id="rId8"/>
    <p:sldId id="267" r:id="rId9"/>
    <p:sldId id="263" r:id="rId10"/>
    <p:sldId id="261" r:id="rId11"/>
    <p:sldId id="262" r:id="rId12"/>
    <p:sldId id="260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9" r:id="rId23"/>
    <p:sldId id="280" r:id="rId24"/>
    <p:sldId id="281" r:id="rId25"/>
    <p:sldId id="282" r:id="rId26"/>
    <p:sldId id="283" r:id="rId27"/>
    <p:sldId id="277" r:id="rId28"/>
    <p:sldId id="284" r:id="rId29"/>
    <p:sldId id="2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2"/>
    <p:restoredTop sz="94655"/>
  </p:normalViewPr>
  <p:slideViewPr>
    <p:cSldViewPr snapToGrid="0" snapToObjects="1">
      <p:cViewPr varScale="1">
        <p:scale>
          <a:sx n="112" d="100"/>
          <a:sy n="112" d="100"/>
        </p:scale>
        <p:origin x="20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30AF9-B38A-624F-91BF-9A9997711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54419-47A2-CC4F-91FE-F237B1DE7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0A7CB-A1DD-F34B-976C-372524129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5B35-DA0D-3544-B391-D6A43CC268BB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F4F5A-E565-FC4D-B6AE-7A0D976AB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8416A-CAA8-5242-AF2D-5BE12091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0FDF7-4EE7-1B4F-939A-AB32F5219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7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C903-FDF5-A94D-A95C-9AA18CF9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D338A-C700-8B4D-A8D2-FE5FDF9E4B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F9D57-6149-3F46-8344-33C410BF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5B35-DA0D-3544-B391-D6A43CC268BB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899B0-0C51-D043-884D-4A5A381CE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EBF45-5FE0-264E-9693-332FADB0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0FDF7-4EE7-1B4F-939A-AB32F5219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37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6BB90D-8DF8-434C-8644-9CCCFAEE4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7B1A2-35A4-7E4D-A5D2-D9E58D677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ACA54-71F5-284B-B966-7A9E7A82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5B35-DA0D-3544-B391-D6A43CC268BB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994BC-4191-704D-B676-FEE2139F4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4CC5A-5277-EA4A-BF5B-F83E8DE3A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0FDF7-4EE7-1B4F-939A-AB32F5219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96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536-F694-3241-8176-D063BA6D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F8DFE-D4F7-094D-A941-98475353A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DCF6B-A678-AF4F-B676-B767AA6BF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5B35-DA0D-3544-B391-D6A43CC268BB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CC6BD-CA7A-3E49-B847-252E98C4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DFB66-40F6-714F-BE2F-CCD39BBD4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0FDF7-4EE7-1B4F-939A-AB32F5219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94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C1408-FD1E-FF4D-AD4A-A8D7CD60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9305C-0B63-C645-9B70-3D57C4F14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E0578-B037-6D47-88AB-3084A281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5B35-DA0D-3544-B391-D6A43CC268BB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13EEE-A2E6-504C-96CE-D28422C81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89271-D05E-3946-8914-E5A598B1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0FDF7-4EE7-1B4F-939A-AB32F5219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1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AEF6-0F56-4843-AED8-D4FBF8DB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5661F-4505-3049-80C8-FFFD4DF20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AD986-F5E6-514F-88FC-1EAF4D89D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EA830-7E4C-7A47-A6D6-CCAC69BB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5B35-DA0D-3544-B391-D6A43CC268BB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38407-0AC6-6B40-A35D-660F8FEB9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46313-CC7D-5C4B-B34D-C1D51377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0FDF7-4EE7-1B4F-939A-AB32F5219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96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0480-A963-DF41-9784-72FA210A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C314D-AA1E-6F41-A43F-625258E44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E5637-7D3B-B84C-97EC-C4F6DBC2E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E7816-D815-F94E-918A-561851278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13212E-5C04-5D4C-AB59-255A396102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EB3666-9CEC-A340-94C0-C49FA2369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5B35-DA0D-3544-B391-D6A43CC268BB}" type="datetimeFigureOut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B02A6-280B-9843-A97D-D471AB74A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7EDC01-2C6D-504C-ADEA-0BAD56CD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0FDF7-4EE7-1B4F-939A-AB32F5219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45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35D4-1BF9-1F40-84F0-37384AA6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A30601-15EE-0D4B-A8C3-615B7A5FE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5B35-DA0D-3544-B391-D6A43CC268BB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813C1-20BC-5141-BA20-66886456A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D5AF-E00E-6D45-95DD-AB7FA744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0FDF7-4EE7-1B4F-939A-AB32F5219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3DED42-FCB4-804A-B3E7-147B8E00C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5B35-DA0D-3544-B391-D6A43CC268BB}" type="datetimeFigureOut">
              <a:rPr lang="en-US" smtClean="0"/>
              <a:t>10/8/19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60F0C5-625C-254F-A2B6-1BCCC9263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4E4C7-949A-4647-9005-3308918E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0FDF7-4EE7-1B4F-939A-AB32F5219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58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6B64C-291C-0040-ADE9-937849E5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202B1-D351-C44D-8803-7394E4075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A06BB-C74D-D740-8343-220170C99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A2B2A-70AF-0348-A849-0420079E3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5B35-DA0D-3544-B391-D6A43CC268BB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046D9-7B8E-1A47-81C6-2F58E1B6F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5120E-BAA2-014D-8DE2-4A7563AF0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0FDF7-4EE7-1B4F-939A-AB32F5219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77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2B9C-B22A-3845-8B27-10700E3F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347BDE-82E1-EC47-BD75-4E7D7B7E24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86715-DAE6-0649-A85C-E6BBF49E9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DBE85-DE9F-CD4C-8848-2FD26FE72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5B35-DA0D-3544-B391-D6A43CC268BB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B07AB5-6FBF-264E-B2BF-F97FCE693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AA766-29D8-7149-9938-487F197E0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0FDF7-4EE7-1B4F-939A-AB32F5219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3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0BD4F-D4D9-2945-87AB-F6E78C0E8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5EB7-8CE4-114A-8AE9-7C4A193D2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11355-DC46-A54F-9600-2A6767F9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35B35-DA0D-3544-B391-D6A43CC268BB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33567-B9B5-5F49-A671-E1C524581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68D19-D218-DD4F-9426-0504D8F28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0FDF7-4EE7-1B4F-939A-AB32F5219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84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ages.cs.wisc.edu/~cao/papers/summary-cache/node8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8%A0%E5%B0%84" TargetMode="External"/><Relationship Id="rId2" Type="http://schemas.openxmlformats.org/officeDocument/2006/relationships/hyperlink" Target="https://zh.wikipedia.org/wiki/%E4%BA%8C%E8%BF%9B%E5%88%B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8D9118-EEDE-9C4D-BC23-BACC8CD1D267}"/>
              </a:ext>
            </a:extLst>
          </p:cNvPr>
          <p:cNvSpPr txBox="1"/>
          <p:nvPr/>
        </p:nvSpPr>
        <p:spPr>
          <a:xfrm>
            <a:off x="4109028" y="1105790"/>
            <a:ext cx="511694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布隆过滤器</a:t>
            </a:r>
            <a:endParaRPr lang="en-US" altLang="zh-CN" sz="4400" dirty="0">
              <a:solidFill>
                <a:schemeClr val="bg1"/>
              </a:solidFill>
            </a:endParaRPr>
          </a:p>
          <a:p>
            <a:endParaRPr lang="en-US" altLang="zh-CN" sz="4400" dirty="0">
              <a:solidFill>
                <a:schemeClr val="bg1"/>
              </a:solidFill>
            </a:endParaRPr>
          </a:p>
          <a:p>
            <a:r>
              <a:rPr lang="zh-CN" altLang="en-US" sz="4400" dirty="0">
                <a:solidFill>
                  <a:schemeClr val="bg1"/>
                </a:solidFill>
              </a:rPr>
              <a:t>位图</a:t>
            </a:r>
            <a:endParaRPr lang="en-US" altLang="zh-CN" sz="4400" dirty="0">
              <a:solidFill>
                <a:schemeClr val="bg1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  <a:p>
            <a:r>
              <a:rPr lang="zh-CN" altLang="en-US" sz="4400" dirty="0">
                <a:solidFill>
                  <a:schemeClr val="bg1"/>
                </a:solidFill>
              </a:rPr>
              <a:t>散列函数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69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B829C9-6CDB-4A46-BA22-F23D1EF90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91" y="278245"/>
            <a:ext cx="103378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96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9274D5-AC23-CD48-B5DE-4D25F8971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2623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2136A8-3C82-8345-AA3D-DE865BD2B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239" y="0"/>
            <a:ext cx="50800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76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1C0DE4-99B8-5E48-9640-5C8EA9D64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20" y="4956464"/>
            <a:ext cx="5192829" cy="2184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A97EC1-9CC8-B14A-8F0A-CBEDB0A41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16" y="0"/>
            <a:ext cx="4553961" cy="3089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C5DB70-F61B-8342-8955-02102F1A8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935" y="9298"/>
            <a:ext cx="4553962" cy="3089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F5D69F-27DD-D342-A20C-2DB14A35E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77" y="3408826"/>
            <a:ext cx="4470400" cy="173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0E7D68-B0D3-0C44-BA32-DF65D340E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3935" y="3394364"/>
            <a:ext cx="4953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84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7A0488-F596-1B42-B26F-397B347CACA5}"/>
              </a:ext>
            </a:extLst>
          </p:cNvPr>
          <p:cNvSpPr txBox="1"/>
          <p:nvPr/>
        </p:nvSpPr>
        <p:spPr>
          <a:xfrm>
            <a:off x="665018" y="678873"/>
            <a:ext cx="90885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布隆过滤器的一个不足就是误判，可能会把不在集合中的元素误判成在集合中，称为假阳性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假设布隆过滤器有 </a:t>
            </a:r>
            <a:r>
              <a:rPr lang="en-US" altLang="zh-CN" sz="3200" dirty="0">
                <a:solidFill>
                  <a:schemeClr val="bg1"/>
                </a:solidFill>
              </a:rPr>
              <a:t>m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bit</a:t>
            </a:r>
            <a:r>
              <a:rPr lang="zh-CN" altLang="en-US" sz="3200" dirty="0">
                <a:solidFill>
                  <a:schemeClr val="bg1"/>
                </a:solidFill>
              </a:rPr>
              <a:t>， 里面已经插入了</a:t>
            </a:r>
            <a:r>
              <a:rPr lang="en-US" altLang="zh-CN" sz="3200" dirty="0">
                <a:solidFill>
                  <a:schemeClr val="bg1"/>
                </a:solidFill>
              </a:rPr>
              <a:t>n</a:t>
            </a:r>
            <a:r>
              <a:rPr lang="zh-CN" altLang="en-US" sz="3200" dirty="0">
                <a:solidFill>
                  <a:schemeClr val="bg1"/>
                </a:solidFill>
              </a:rPr>
              <a:t>个</a:t>
            </a:r>
            <a:r>
              <a:rPr lang="en-US" altLang="zh-CN" sz="3200" dirty="0" err="1">
                <a:solidFill>
                  <a:schemeClr val="bg1"/>
                </a:solidFill>
              </a:rPr>
              <a:t>url</a:t>
            </a:r>
            <a:r>
              <a:rPr lang="en-US" altLang="zh-CN" sz="3200" dirty="0">
                <a:solidFill>
                  <a:schemeClr val="bg1"/>
                </a:solidFill>
              </a:rPr>
              <a:t>,</a:t>
            </a:r>
          </a:p>
          <a:p>
            <a:r>
              <a:rPr lang="zh-CN" altLang="en-US" sz="3200" dirty="0">
                <a:solidFill>
                  <a:schemeClr val="bg1"/>
                </a:solidFill>
              </a:rPr>
              <a:t>每个</a:t>
            </a:r>
            <a:r>
              <a:rPr lang="en-US" altLang="zh-CN" sz="3200" dirty="0" err="1">
                <a:solidFill>
                  <a:schemeClr val="bg1"/>
                </a:solidFill>
              </a:rPr>
              <a:t>url</a:t>
            </a:r>
            <a:r>
              <a:rPr lang="zh-CN" altLang="en-US" sz="3200" dirty="0">
                <a:solidFill>
                  <a:schemeClr val="bg1"/>
                </a:solidFill>
              </a:rPr>
              <a:t>对应</a:t>
            </a:r>
            <a:r>
              <a:rPr lang="en-US" altLang="zh-CN" sz="3200" dirty="0">
                <a:solidFill>
                  <a:schemeClr val="bg1"/>
                </a:solidFill>
              </a:rPr>
              <a:t>k</a:t>
            </a:r>
            <a:r>
              <a:rPr lang="zh-CN" altLang="en-US" sz="3200" dirty="0">
                <a:solidFill>
                  <a:schemeClr val="bg1"/>
                </a:solidFill>
              </a:rPr>
              <a:t>个散列函数。所以现在已经有些</a:t>
            </a:r>
            <a:r>
              <a:rPr lang="en-US" altLang="zh-CN" sz="3200" dirty="0">
                <a:solidFill>
                  <a:schemeClr val="bg1"/>
                </a:solidFill>
              </a:rPr>
              <a:t>bit=1,</a:t>
            </a:r>
            <a:r>
              <a:rPr lang="zh-CN" altLang="en-US" sz="3200" dirty="0">
                <a:solidFill>
                  <a:schemeClr val="bg1"/>
                </a:solidFill>
              </a:rPr>
              <a:t>有些</a:t>
            </a:r>
            <a:r>
              <a:rPr lang="en-US" altLang="zh-CN" sz="3200" dirty="0">
                <a:solidFill>
                  <a:schemeClr val="bg1"/>
                </a:solidFill>
              </a:rPr>
              <a:t>bit=0</a:t>
            </a:r>
            <a:r>
              <a:rPr lang="zh-CN" altLang="en-US" sz="3200" dirty="0">
                <a:solidFill>
                  <a:schemeClr val="bg1"/>
                </a:solidFill>
              </a:rPr>
              <a:t>。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764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5AADB6-6D27-574E-99B4-F5B8B553DAFD}"/>
                  </a:ext>
                </a:extLst>
              </p:cNvPr>
              <p:cNvSpPr txBox="1"/>
              <p:nvPr/>
            </p:nvSpPr>
            <p:spPr>
              <a:xfrm>
                <a:off x="443344" y="512619"/>
                <a:ext cx="10392295" cy="6037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1"/>
                    </a:solidFill>
                  </a:rPr>
                  <a:t>一个</a:t>
                </a:r>
                <a:r>
                  <a:rPr lang="en-US" altLang="zh-CN" sz="3200" dirty="0" err="1">
                    <a:solidFill>
                      <a:schemeClr val="bg1"/>
                    </a:solidFill>
                  </a:rPr>
                  <a:t>url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一次散列后，一个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bit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被设为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的概率为 </a:t>
                </a:r>
                <a:endParaRPr lang="en-US" altLang="zh-CN" sz="3200" dirty="0">
                  <a:solidFill>
                    <a:schemeClr val="bg1"/>
                  </a:solidFill>
                </a:endParaRPr>
              </a:p>
              <a:p>
                <a:r>
                  <a:rPr lang="en-US" altLang="zh-CN" sz="3200" dirty="0">
                    <a:solidFill>
                      <a:schemeClr val="bg1"/>
                    </a:solidFill>
                  </a:rPr>
                  <a:t>1/m,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 仍然为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0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的概率是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altLang="zh-CN" sz="3200" dirty="0">
                  <a:solidFill>
                    <a:schemeClr val="bg1"/>
                  </a:solidFill>
                </a:endParaRPr>
              </a:p>
              <a:p>
                <a:r>
                  <a:rPr lang="en-US" altLang="zh-CN" sz="3200" dirty="0">
                    <a:solidFill>
                      <a:schemeClr val="bg1"/>
                    </a:solidFill>
                  </a:rPr>
                  <a:t>N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个</a:t>
                </a:r>
                <a:r>
                  <a:rPr lang="en-US" altLang="zh-CN" sz="3200" dirty="0" err="1">
                    <a:solidFill>
                      <a:schemeClr val="bg1"/>
                    </a:solidFill>
                  </a:rPr>
                  <a:t>url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K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次散列后一个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bit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仍为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的概率是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altLang="zh-CN" sz="3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endParaRPr lang="en-US" sz="3200" dirty="0">
                  <a:solidFill>
                    <a:schemeClr val="bg1"/>
                  </a:solidFill>
                </a:endParaRPr>
              </a:p>
              <a:p>
                <a:r>
                  <a:rPr lang="zh-CN" altLang="en-US" sz="3200" dirty="0">
                    <a:solidFill>
                      <a:schemeClr val="bg1"/>
                    </a:solidFill>
                  </a:rPr>
                  <a:t>此时一个新的</a:t>
                </a:r>
                <a:r>
                  <a:rPr lang="en-US" altLang="zh-CN" sz="3200" dirty="0" err="1">
                    <a:solidFill>
                      <a:schemeClr val="bg1"/>
                    </a:solidFill>
                  </a:rPr>
                  <a:t>url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k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次散列全部命中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bit=1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的情况的概率为</a:t>
                </a:r>
                <a:endParaRPr lang="en-US" altLang="zh-CN" sz="3200" dirty="0">
                  <a:solidFill>
                    <a:schemeClr val="bg1"/>
                  </a:solidFill>
                </a:endParaRPr>
              </a:p>
              <a:p>
                <a:endParaRPr lang="en-US" sz="3200" dirty="0">
                  <a:solidFill>
                    <a:schemeClr val="bg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d>
                                    <m:dPr>
                                      <m:ctrlPr>
                                        <a:rPr lang="en-US" altLang="zh-CN" sz="32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altLang="zh-C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altLang="zh-CN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zh-CN" alt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C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𝑘𝑛</m:t>
                                      </m:r>
                                    </m:num>
                                    <m:den>
                                      <m:r>
                                        <a:rPr lang="en-US" altLang="zh-C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r>
                  <a:rPr lang="zh-CN" altLang="en-US" sz="3200" dirty="0">
                    <a:solidFill>
                      <a:schemeClr val="bg1"/>
                    </a:solidFill>
                  </a:rPr>
                  <a:t>假设布隆过滤器共</a:t>
                </a:r>
                <a14:m>
                  <m:oMath xmlns:m="http://schemas.openxmlformats.org/officeDocument/2006/math">
                    <m:r>
                      <a:rPr lang="zh-CN" alt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zh-CN" alt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1"/>
                    </a:solidFill>
                  </a:rPr>
                  <a:t>=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6,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 进行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8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次散列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,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 则假阳性的概率</a:t>
                </a:r>
                <a:endParaRPr lang="en-US" altLang="zh-CN" sz="3200" dirty="0">
                  <a:solidFill>
                    <a:schemeClr val="bg1"/>
                  </a:solidFill>
                </a:endParaRPr>
              </a:p>
              <a:p>
                <a:r>
                  <a:rPr lang="en-US" altLang="zh-CN" sz="3200" dirty="0">
                    <a:solidFill>
                      <a:schemeClr val="bg1"/>
                    </a:solidFill>
                  </a:rPr>
                  <a:t>0.000574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 万分之五</a:t>
                </a:r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5AADB6-6D27-574E-99B4-F5B8B553D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44" y="512619"/>
                <a:ext cx="10392295" cy="6037550"/>
              </a:xfrm>
              <a:prstGeom prst="rect">
                <a:avLst/>
              </a:prstGeom>
              <a:blipFill>
                <a:blip r:embed="rId2"/>
                <a:stretch>
                  <a:fillRect l="-1343" t="-1048" b="-2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862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E635C9-6EB7-F445-9AC3-A2281A49D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8159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A2161C-1649-0746-AD5B-EDD449FB0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331" y="0"/>
            <a:ext cx="6716463" cy="50876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5BA5F3-C7C1-DE46-A5A9-8050209F1DFF}"/>
              </a:ext>
            </a:extLst>
          </p:cNvPr>
          <p:cNvSpPr/>
          <p:nvPr/>
        </p:nvSpPr>
        <p:spPr>
          <a:xfrm>
            <a:off x="5196840" y="52661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http://pages.cs.wisc.edu/~cao/papers/summary-cache/node8.html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04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BDDCF9-0FF0-DB40-B194-500B801FEBE1}"/>
              </a:ext>
            </a:extLst>
          </p:cNvPr>
          <p:cNvSpPr txBox="1"/>
          <p:nvPr/>
        </p:nvSpPr>
        <p:spPr>
          <a:xfrm>
            <a:off x="754380" y="537210"/>
            <a:ext cx="8709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场景</a:t>
            </a:r>
            <a:r>
              <a:rPr lang="en-US" altLang="zh-CN" sz="3200" dirty="0">
                <a:solidFill>
                  <a:schemeClr val="bg1"/>
                </a:solidFill>
              </a:rPr>
              <a:t>1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EABBD0-0134-494F-A3E4-00C2AB0EA2B1}"/>
              </a:ext>
            </a:extLst>
          </p:cNvPr>
          <p:cNvSpPr txBox="1"/>
          <p:nvPr/>
        </p:nvSpPr>
        <p:spPr>
          <a:xfrm>
            <a:off x="754380" y="1509206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怎么给一亿个不重复，范围在</a:t>
            </a:r>
            <a:r>
              <a:rPr lang="en-US" altLang="zh-CN" sz="3200" dirty="0">
                <a:solidFill>
                  <a:schemeClr val="bg1"/>
                </a:solidFill>
              </a:rPr>
              <a:t>1-10</a:t>
            </a:r>
            <a:r>
              <a:rPr lang="zh-CN" altLang="en-US" sz="3200" dirty="0">
                <a:solidFill>
                  <a:schemeClr val="bg1"/>
                </a:solidFill>
              </a:rPr>
              <a:t>亿的正整数排序，要求时间复杂度为</a:t>
            </a:r>
            <a:r>
              <a:rPr lang="en-US" altLang="zh-CN" sz="3200" dirty="0">
                <a:solidFill>
                  <a:schemeClr val="bg1"/>
                </a:solidFill>
              </a:rPr>
              <a:t>O(N)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78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8F424B-2BCF-A648-AE20-12FE3AE6F3FA}"/>
              </a:ext>
            </a:extLst>
          </p:cNvPr>
          <p:cNvSpPr txBox="1"/>
          <p:nvPr/>
        </p:nvSpPr>
        <p:spPr>
          <a:xfrm>
            <a:off x="788671" y="1062990"/>
            <a:ext cx="93040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设置一个</a:t>
            </a:r>
            <a:r>
              <a:rPr lang="en-US" altLang="zh-CN" sz="3200" dirty="0">
                <a:solidFill>
                  <a:schemeClr val="bg1"/>
                </a:solidFill>
              </a:rPr>
              <a:t>10</a:t>
            </a:r>
            <a:r>
              <a:rPr lang="zh-CN" altLang="en-US" sz="3200" dirty="0">
                <a:solidFill>
                  <a:schemeClr val="bg1"/>
                </a:solidFill>
              </a:rPr>
              <a:t>亿长度</a:t>
            </a:r>
            <a:r>
              <a:rPr lang="en-US" altLang="zh-CN" sz="3200" dirty="0">
                <a:solidFill>
                  <a:schemeClr val="bg1"/>
                </a:solidFill>
              </a:rPr>
              <a:t>bit</a:t>
            </a:r>
            <a:r>
              <a:rPr lang="zh-CN" altLang="en-US" sz="3200" dirty="0">
                <a:solidFill>
                  <a:schemeClr val="bg1"/>
                </a:solidFill>
              </a:rPr>
              <a:t>数组，扫描一遍数据，并将对应位设为</a:t>
            </a:r>
            <a:r>
              <a:rPr lang="en-US" altLang="zh-CN" sz="3200" dirty="0">
                <a:solidFill>
                  <a:schemeClr val="bg1"/>
                </a:solidFill>
              </a:rPr>
              <a:t>1</a:t>
            </a:r>
            <a:r>
              <a:rPr lang="zh-CN" altLang="en-US" sz="3200" dirty="0">
                <a:solidFill>
                  <a:schemeClr val="bg1"/>
                </a:solidFill>
              </a:rPr>
              <a:t>， 一轮之后，再读取</a:t>
            </a:r>
            <a:r>
              <a:rPr lang="en-US" altLang="zh-CN" sz="3200" dirty="0">
                <a:solidFill>
                  <a:schemeClr val="bg1"/>
                </a:solidFill>
              </a:rPr>
              <a:t>bit</a:t>
            </a:r>
            <a:r>
              <a:rPr lang="zh-CN" altLang="en-US" sz="3200" dirty="0">
                <a:solidFill>
                  <a:schemeClr val="bg1"/>
                </a:solidFill>
              </a:rPr>
              <a:t>数组，输出</a:t>
            </a:r>
            <a:r>
              <a:rPr lang="en-US" altLang="zh-CN" sz="3200" dirty="0">
                <a:solidFill>
                  <a:schemeClr val="bg1"/>
                </a:solidFill>
              </a:rPr>
              <a:t>bit=1</a:t>
            </a:r>
            <a:r>
              <a:rPr lang="zh-CN" altLang="en-US" sz="3200" dirty="0">
                <a:solidFill>
                  <a:schemeClr val="bg1"/>
                </a:solidFill>
              </a:rPr>
              <a:t>的位对应的数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53259-F7C7-0242-82B4-B0F1D8662A55}"/>
              </a:ext>
            </a:extLst>
          </p:cNvPr>
          <p:cNvSpPr txBox="1"/>
          <p:nvPr/>
        </p:nvSpPr>
        <p:spPr>
          <a:xfrm>
            <a:off x="902970" y="3303270"/>
            <a:ext cx="8375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借助于 </a:t>
            </a:r>
            <a:r>
              <a:rPr lang="en-US" altLang="zh-CN" sz="3200" dirty="0">
                <a:solidFill>
                  <a:schemeClr val="bg1"/>
                </a:solidFill>
              </a:rPr>
              <a:t>CPU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cache,</a:t>
            </a:r>
            <a:r>
              <a:rPr lang="zh-CN" altLang="en-US" sz="3200" dirty="0">
                <a:solidFill>
                  <a:schemeClr val="bg1"/>
                </a:solidFill>
              </a:rPr>
              <a:t> 非常快就能完成排序并输出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180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4B9F80-312C-5344-B14D-6846751DC571}"/>
              </a:ext>
            </a:extLst>
          </p:cNvPr>
          <p:cNvSpPr txBox="1"/>
          <p:nvPr/>
        </p:nvSpPr>
        <p:spPr>
          <a:xfrm>
            <a:off x="674370" y="468630"/>
            <a:ext cx="94983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场景</a:t>
            </a:r>
            <a:r>
              <a:rPr lang="en-US" altLang="zh-CN" sz="3200" dirty="0">
                <a:solidFill>
                  <a:schemeClr val="bg1"/>
                </a:solidFill>
              </a:rPr>
              <a:t>2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产品给你提了个根据用户消费数据，给用户打标签的需求，你的用户</a:t>
            </a:r>
            <a:r>
              <a:rPr lang="en-US" altLang="zh-CN" sz="3200" dirty="0">
                <a:solidFill>
                  <a:schemeClr val="bg1"/>
                </a:solidFill>
              </a:rPr>
              <a:t>id</a:t>
            </a:r>
            <a:r>
              <a:rPr lang="zh-CN" altLang="en-US" sz="3200" dirty="0">
                <a:solidFill>
                  <a:schemeClr val="bg1"/>
                </a:solidFill>
              </a:rPr>
              <a:t>是</a:t>
            </a:r>
            <a:r>
              <a:rPr lang="en-US" altLang="zh-CN" sz="3200" dirty="0">
                <a:solidFill>
                  <a:schemeClr val="bg1"/>
                </a:solidFill>
              </a:rPr>
              <a:t>int</a:t>
            </a:r>
            <a:r>
              <a:rPr lang="zh-CN" altLang="en-US" sz="3200" dirty="0">
                <a:solidFill>
                  <a:schemeClr val="bg1"/>
                </a:solidFill>
              </a:rPr>
              <a:t> 自增类型，目前只有 男、女、</a:t>
            </a:r>
            <a:r>
              <a:rPr lang="en-US" altLang="zh-CN" sz="3200" dirty="0">
                <a:solidFill>
                  <a:schemeClr val="bg1"/>
                </a:solidFill>
              </a:rPr>
              <a:t>80</a:t>
            </a:r>
            <a:r>
              <a:rPr lang="zh-CN" altLang="en-US" sz="3200" dirty="0">
                <a:solidFill>
                  <a:schemeClr val="bg1"/>
                </a:solidFill>
              </a:rPr>
              <a:t>后、</a:t>
            </a:r>
            <a:r>
              <a:rPr lang="en-US" altLang="zh-CN" sz="3200" dirty="0">
                <a:solidFill>
                  <a:schemeClr val="bg1"/>
                </a:solidFill>
              </a:rPr>
              <a:t>90</a:t>
            </a:r>
            <a:r>
              <a:rPr lang="zh-CN" altLang="en-US" sz="3200" dirty="0">
                <a:solidFill>
                  <a:schemeClr val="bg1"/>
                </a:solidFill>
              </a:rPr>
              <a:t>后、已婚、未婚、河南岸片区、东平片区、江北片区，产品想根据这些标签组合筛选出对应的客户。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但随着产品的迭代，标签数量递增到了几百个</a:t>
            </a:r>
            <a:r>
              <a:rPr lang="en-US" altLang="zh-CN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FBD4E-AC94-BB45-82FA-C75581BE0CED}"/>
              </a:ext>
            </a:extLst>
          </p:cNvPr>
          <p:cNvSpPr txBox="1"/>
          <p:nvPr/>
        </p:nvSpPr>
        <p:spPr>
          <a:xfrm>
            <a:off x="1234440" y="3429000"/>
            <a:ext cx="8698230" cy="72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009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2622D0-87BE-3745-B463-94B2E9676943}"/>
              </a:ext>
            </a:extLst>
          </p:cNvPr>
          <p:cNvSpPr txBox="1"/>
          <p:nvPr/>
        </p:nvSpPr>
        <p:spPr>
          <a:xfrm>
            <a:off x="400050" y="662940"/>
            <a:ext cx="99555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我们可以给每个分类创建 一个 </a:t>
            </a:r>
            <a:r>
              <a:rPr lang="en-US" altLang="zh-CN" sz="3200" dirty="0" err="1">
                <a:solidFill>
                  <a:schemeClr val="bg1"/>
                </a:solidFill>
              </a:rPr>
              <a:t>Int.max</a:t>
            </a:r>
            <a:r>
              <a:rPr lang="zh-CN" altLang="en-US" sz="3200" dirty="0">
                <a:solidFill>
                  <a:schemeClr val="bg1"/>
                </a:solidFill>
              </a:rPr>
              <a:t> 长度的</a:t>
            </a:r>
            <a:r>
              <a:rPr lang="en-US" altLang="zh-CN" sz="3200" dirty="0">
                <a:solidFill>
                  <a:schemeClr val="bg1"/>
                </a:solidFill>
              </a:rPr>
              <a:t>bit</a:t>
            </a:r>
            <a:r>
              <a:rPr lang="zh-CN" altLang="en-US" sz="3200" dirty="0">
                <a:solidFill>
                  <a:schemeClr val="bg1"/>
                </a:solidFill>
              </a:rPr>
              <a:t>数组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扫描所有订单，根据业务规则，把对应的分类</a:t>
            </a:r>
            <a:r>
              <a:rPr lang="en-US" altLang="zh-CN" sz="3200" dirty="0">
                <a:solidFill>
                  <a:schemeClr val="bg1"/>
                </a:solidFill>
              </a:rPr>
              <a:t>,</a:t>
            </a:r>
            <a:r>
              <a:rPr lang="zh-CN" altLang="en-US" sz="3200" dirty="0">
                <a:solidFill>
                  <a:schemeClr val="bg1"/>
                </a:solidFill>
              </a:rPr>
              <a:t>对应的用户</a:t>
            </a:r>
            <a:r>
              <a:rPr lang="en-US" altLang="zh-CN" sz="3200" dirty="0">
                <a:solidFill>
                  <a:schemeClr val="bg1"/>
                </a:solidFill>
              </a:rPr>
              <a:t>id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index</a:t>
            </a:r>
            <a:r>
              <a:rPr lang="zh-CN" altLang="en-US" sz="3200" dirty="0">
                <a:solidFill>
                  <a:schemeClr val="bg1"/>
                </a:solidFill>
              </a:rPr>
              <a:t>位设为</a:t>
            </a:r>
            <a:r>
              <a:rPr lang="en-US" altLang="zh-CN" sz="3200" dirty="0">
                <a:solidFill>
                  <a:schemeClr val="bg1"/>
                </a:solidFill>
              </a:rPr>
              <a:t>1</a:t>
            </a:r>
            <a:r>
              <a:rPr lang="zh-CN" altLang="en-US" sz="3200" dirty="0">
                <a:solidFill>
                  <a:schemeClr val="bg1"/>
                </a:solidFill>
              </a:rPr>
              <a:t>， 这样就完成了给用户的打标签。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这时候，如果产品想筛选出某几种标签组合的用户，只需要对应</a:t>
            </a:r>
            <a:r>
              <a:rPr lang="en-US" altLang="zh-CN" sz="3200" dirty="0">
                <a:solidFill>
                  <a:schemeClr val="bg1"/>
                </a:solidFill>
              </a:rPr>
              <a:t>bit</a:t>
            </a:r>
            <a:r>
              <a:rPr lang="zh-CN" altLang="en-US" sz="3200" dirty="0">
                <a:solidFill>
                  <a:schemeClr val="bg1"/>
                </a:solidFill>
              </a:rPr>
              <a:t>数组做一次 或</a:t>
            </a:r>
            <a:r>
              <a:rPr lang="en-US" altLang="zh-CN" sz="3200" dirty="0">
                <a:solidFill>
                  <a:schemeClr val="bg1"/>
                </a:solidFill>
              </a:rPr>
              <a:t>|</a:t>
            </a:r>
            <a:r>
              <a:rPr lang="zh-CN" altLang="en-US" sz="3200" dirty="0">
                <a:solidFill>
                  <a:schemeClr val="bg1"/>
                </a:solidFill>
              </a:rPr>
              <a:t>与 运算就能找出想要的用户。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71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0A618-115A-5249-8951-99655C90F6E7}"/>
              </a:ext>
            </a:extLst>
          </p:cNvPr>
          <p:cNvSpPr txBox="1"/>
          <p:nvPr/>
        </p:nvSpPr>
        <p:spPr>
          <a:xfrm>
            <a:off x="674254" y="674255"/>
            <a:ext cx="10427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爬虫问题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如何判断一个 </a:t>
            </a:r>
            <a:r>
              <a:rPr lang="en-US" altLang="zh-CN" sz="3200" dirty="0" err="1">
                <a:solidFill>
                  <a:schemeClr val="bg1"/>
                </a:solidFill>
              </a:rPr>
              <a:t>url</a:t>
            </a:r>
            <a:r>
              <a:rPr lang="zh-CN" altLang="en-US" sz="3200" dirty="0">
                <a:solidFill>
                  <a:schemeClr val="bg1"/>
                </a:solidFill>
              </a:rPr>
              <a:t> 是否已经被爬取过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576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2622D0-87BE-3745-B463-94B2E9676943}"/>
              </a:ext>
            </a:extLst>
          </p:cNvPr>
          <p:cNvSpPr txBox="1"/>
          <p:nvPr/>
        </p:nvSpPr>
        <p:spPr>
          <a:xfrm>
            <a:off x="400050" y="662940"/>
            <a:ext cx="99555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MD</a:t>
            </a:r>
            <a:r>
              <a:rPr lang="en-US" altLang="zh-CN" sz="3200" dirty="0">
                <a:solidFill>
                  <a:schemeClr val="bg1"/>
                </a:solidFill>
              </a:rPr>
              <a:t>5:</a:t>
            </a:r>
            <a:r>
              <a:rPr lang="zh-CN" altLang="en-US" sz="3200" dirty="0">
                <a:solidFill>
                  <a:schemeClr val="bg1"/>
                </a:solidFill>
              </a:rPr>
              <a:t> 基于加密的伪随机数产生器， 主要用在数据传输验签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altLang="zh-CN" sz="3200" dirty="0" err="1">
                <a:solidFill>
                  <a:schemeClr val="bg1"/>
                </a:solidFill>
              </a:rPr>
              <a:t>MurmurHash</a:t>
            </a:r>
            <a:r>
              <a:rPr lang="en-US" altLang="zh-CN" sz="3200" dirty="0">
                <a:solidFill>
                  <a:schemeClr val="bg1"/>
                </a:solidFill>
              </a:rPr>
              <a:t>:</a:t>
            </a:r>
            <a:r>
              <a:rPr lang="zh-CN" altLang="en-US" sz="3200" dirty="0">
                <a:solidFill>
                  <a:schemeClr val="bg1"/>
                </a:solidFill>
              </a:rPr>
              <a:t>  非加密型伪随机数产生器，主要用于一般哈希检索</a:t>
            </a:r>
            <a:r>
              <a:rPr lang="en-US" altLang="zh-CN" sz="3200" dirty="0">
                <a:solidFill>
                  <a:schemeClr val="bg1"/>
                </a:solidFill>
              </a:rPr>
              <a:t>(Redis)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Honor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Hash:</a:t>
            </a:r>
            <a:r>
              <a:rPr lang="zh-CN" altLang="en-US" sz="3200" dirty="0">
                <a:solidFill>
                  <a:schemeClr val="bg1"/>
                </a:solidFill>
              </a:rPr>
              <a:t>   </a:t>
            </a:r>
            <a:r>
              <a:rPr lang="en-US" altLang="zh-CN" sz="3200" dirty="0">
                <a:solidFill>
                  <a:schemeClr val="bg1"/>
                </a:solidFill>
              </a:rPr>
              <a:t>Java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String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 err="1">
                <a:solidFill>
                  <a:schemeClr val="bg1"/>
                </a:solidFill>
              </a:rPr>
              <a:t>HashCode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336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9030E-8EE6-C344-BD40-AAABECCF9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85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33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386C90-486B-794B-917A-51B0EF06F745}"/>
              </a:ext>
            </a:extLst>
          </p:cNvPr>
          <p:cNvSpPr txBox="1"/>
          <p:nvPr/>
        </p:nvSpPr>
        <p:spPr>
          <a:xfrm>
            <a:off x="857250" y="514350"/>
            <a:ext cx="92354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MD5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过程</a:t>
            </a:r>
            <a:endParaRPr lang="en-US" altLang="zh-CN" sz="3200" dirty="0">
              <a:solidFill>
                <a:schemeClr val="bg1"/>
              </a:solidFill>
              <a:latin typeface="+mn-ea"/>
            </a:endParaRPr>
          </a:p>
          <a:p>
            <a:endParaRPr lang="en-US" altLang="zh-CN" sz="32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、处理原文</a:t>
            </a:r>
            <a:endParaRPr lang="en-US" altLang="zh-CN" sz="32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、设置初始值 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ABCD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3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、循环加工</a:t>
            </a:r>
            <a:endParaRPr lang="en-US" altLang="zh-CN" sz="32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4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、拼接结果</a:t>
            </a:r>
            <a:endParaRPr lang="en-US" altLang="zh-CN" sz="32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5320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45253C-B7D0-C84C-A06C-08546FC8CF77}"/>
              </a:ext>
            </a:extLst>
          </p:cNvPr>
          <p:cNvSpPr txBox="1"/>
          <p:nvPr/>
        </p:nvSpPr>
        <p:spPr>
          <a:xfrm>
            <a:off x="582930" y="560070"/>
            <a:ext cx="10561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我们计算出原文长度</a:t>
            </a:r>
            <a:r>
              <a:rPr lang="en-US" altLang="zh-CN" sz="2800" dirty="0">
                <a:solidFill>
                  <a:schemeClr val="bg1"/>
                </a:solidFill>
              </a:rPr>
              <a:t>(</a:t>
            </a:r>
            <a:r>
              <a:rPr lang="en-US" sz="2800" dirty="0">
                <a:solidFill>
                  <a:schemeClr val="bg1"/>
                </a:solidFill>
              </a:rPr>
              <a:t>bit)</a:t>
            </a:r>
            <a:r>
              <a:rPr lang="zh-CN" altLang="en-US" sz="2800" dirty="0">
                <a:solidFill>
                  <a:schemeClr val="bg1"/>
                </a:solidFill>
              </a:rPr>
              <a:t>对</a:t>
            </a:r>
            <a:r>
              <a:rPr lang="en-US" altLang="zh-CN" sz="2800" dirty="0">
                <a:solidFill>
                  <a:schemeClr val="bg1"/>
                </a:solidFill>
              </a:rPr>
              <a:t>512</a:t>
            </a:r>
            <a:r>
              <a:rPr lang="zh-CN" altLang="en-US" sz="2800" dirty="0">
                <a:solidFill>
                  <a:schemeClr val="bg1"/>
                </a:solidFill>
              </a:rPr>
              <a:t>求余的结果，如果不等于</a:t>
            </a:r>
            <a:r>
              <a:rPr lang="en-US" altLang="zh-CN" sz="2800" dirty="0">
                <a:solidFill>
                  <a:schemeClr val="bg1"/>
                </a:solidFill>
              </a:rPr>
              <a:t>448</a:t>
            </a:r>
            <a:r>
              <a:rPr lang="zh-CN" altLang="en-US" sz="2800" dirty="0">
                <a:solidFill>
                  <a:schemeClr val="bg1"/>
                </a:solidFill>
              </a:rPr>
              <a:t>，就需要填充原文使得原文对</a:t>
            </a:r>
            <a:r>
              <a:rPr lang="en-US" altLang="zh-CN" sz="2800" dirty="0">
                <a:solidFill>
                  <a:schemeClr val="bg1"/>
                </a:solidFill>
              </a:rPr>
              <a:t>512</a:t>
            </a:r>
            <a:r>
              <a:rPr lang="zh-CN" altLang="en-US" sz="2800" dirty="0">
                <a:solidFill>
                  <a:schemeClr val="bg1"/>
                </a:solidFill>
              </a:rPr>
              <a:t>求余的结果等于</a:t>
            </a:r>
            <a:r>
              <a:rPr lang="en-US" altLang="zh-CN" sz="2800" dirty="0">
                <a:solidFill>
                  <a:schemeClr val="bg1"/>
                </a:solidFill>
              </a:rPr>
              <a:t>448</a:t>
            </a:r>
            <a:r>
              <a:rPr lang="zh-CN" altLang="en-US" sz="2800" dirty="0">
                <a:solidFill>
                  <a:schemeClr val="bg1"/>
                </a:solidFill>
              </a:rPr>
              <a:t>。填充的方法是第一位填充</a:t>
            </a:r>
            <a:r>
              <a:rPr lang="en-US" altLang="zh-CN" sz="2800" dirty="0">
                <a:solidFill>
                  <a:schemeClr val="bg1"/>
                </a:solidFill>
              </a:rPr>
              <a:t>1</a:t>
            </a:r>
            <a:r>
              <a:rPr lang="zh-CN" altLang="en-US" sz="2800" dirty="0">
                <a:solidFill>
                  <a:schemeClr val="bg1"/>
                </a:solidFill>
              </a:rPr>
              <a:t>，其余位填充</a:t>
            </a:r>
            <a:r>
              <a:rPr lang="en-US" altLang="zh-CN" sz="2800" dirty="0">
                <a:solidFill>
                  <a:schemeClr val="bg1"/>
                </a:solidFill>
              </a:rPr>
              <a:t>0</a:t>
            </a:r>
            <a:r>
              <a:rPr lang="zh-CN" altLang="en-US" sz="2800" dirty="0">
                <a:solidFill>
                  <a:schemeClr val="bg1"/>
                </a:solidFill>
              </a:rPr>
              <a:t>。填充完后，信息的长度就是</a:t>
            </a:r>
            <a:r>
              <a:rPr lang="en-US" altLang="zh-CN" sz="2800" dirty="0">
                <a:solidFill>
                  <a:schemeClr val="bg1"/>
                </a:solidFill>
              </a:rPr>
              <a:t>512*</a:t>
            </a:r>
            <a:r>
              <a:rPr lang="en-US" sz="2800" dirty="0">
                <a:solidFill>
                  <a:schemeClr val="bg1"/>
                </a:solidFill>
              </a:rPr>
              <a:t>N+448。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之后，用剩余的位置（</a:t>
            </a:r>
            <a:r>
              <a:rPr lang="en-US" altLang="zh-CN" sz="2800" dirty="0">
                <a:solidFill>
                  <a:schemeClr val="bg1"/>
                </a:solidFill>
              </a:rPr>
              <a:t>512-448=64</a:t>
            </a:r>
            <a:r>
              <a:rPr lang="zh-CN" altLang="en-US" sz="2800" dirty="0">
                <a:solidFill>
                  <a:schemeClr val="bg1"/>
                </a:solidFill>
              </a:rPr>
              <a:t>位）记录原文的真正长度，把长度的二进制值补在最后。这样处理后的信息长度就是</a:t>
            </a:r>
            <a:r>
              <a:rPr lang="en-US" altLang="zh-CN" sz="2800" dirty="0">
                <a:solidFill>
                  <a:schemeClr val="bg1"/>
                </a:solidFill>
              </a:rPr>
              <a:t>512*(</a:t>
            </a:r>
            <a:r>
              <a:rPr lang="en-US" sz="2800" dirty="0">
                <a:solidFill>
                  <a:schemeClr val="bg1"/>
                </a:solidFill>
              </a:rPr>
              <a:t>N+1)。</a:t>
            </a:r>
          </a:p>
        </p:txBody>
      </p:sp>
    </p:spTree>
    <p:extLst>
      <p:ext uri="{BB962C8B-B14F-4D97-AF65-F5344CB8AC3E}">
        <p14:creationId xmlns:p14="http://schemas.microsoft.com/office/powerpoint/2010/main" val="1653676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F1BA79-B004-BE47-AF71-B9E64FA2EB87}"/>
              </a:ext>
            </a:extLst>
          </p:cNvPr>
          <p:cNvSpPr txBox="1"/>
          <p:nvPr/>
        </p:nvSpPr>
        <p:spPr>
          <a:xfrm>
            <a:off x="742950" y="742950"/>
            <a:ext cx="92354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MD5</a:t>
            </a:r>
            <a:r>
              <a:rPr lang="zh-CN" altLang="en-US" sz="2800" dirty="0">
                <a:solidFill>
                  <a:schemeClr val="bg1"/>
                </a:solidFill>
              </a:rPr>
              <a:t>的哈希结果长度为</a:t>
            </a:r>
            <a:r>
              <a:rPr lang="en-US" altLang="zh-CN" sz="2800" dirty="0">
                <a:solidFill>
                  <a:schemeClr val="bg1"/>
                </a:solidFill>
              </a:rPr>
              <a:t>128</a:t>
            </a:r>
            <a:r>
              <a:rPr lang="zh-CN" altLang="en-US" sz="2800" dirty="0">
                <a:solidFill>
                  <a:schemeClr val="bg1"/>
                </a:solidFill>
              </a:rPr>
              <a:t>位，按每</a:t>
            </a:r>
            <a:r>
              <a:rPr lang="en-US" altLang="zh-CN" sz="2800" dirty="0">
                <a:solidFill>
                  <a:schemeClr val="bg1"/>
                </a:solidFill>
              </a:rPr>
              <a:t>32</a:t>
            </a:r>
            <a:r>
              <a:rPr lang="zh-CN" altLang="en-US" sz="2800" dirty="0">
                <a:solidFill>
                  <a:schemeClr val="bg1"/>
                </a:solidFill>
              </a:rPr>
              <a:t>位分成一组共</a:t>
            </a:r>
            <a:r>
              <a:rPr lang="en-US" altLang="zh-CN" sz="2800" dirty="0">
                <a:solidFill>
                  <a:schemeClr val="bg1"/>
                </a:solidFill>
              </a:rPr>
              <a:t>4</a:t>
            </a:r>
            <a:r>
              <a:rPr lang="zh-CN" altLang="en-US" sz="2800" dirty="0">
                <a:solidFill>
                  <a:schemeClr val="bg1"/>
                </a:solidFill>
              </a:rPr>
              <a:t>组。这</a:t>
            </a:r>
            <a:r>
              <a:rPr lang="en-US" altLang="zh-CN" sz="2800" dirty="0">
                <a:solidFill>
                  <a:schemeClr val="bg1"/>
                </a:solidFill>
              </a:rPr>
              <a:t>4</a:t>
            </a:r>
            <a:r>
              <a:rPr lang="zh-CN" altLang="en-US" sz="2800" dirty="0">
                <a:solidFill>
                  <a:schemeClr val="bg1"/>
                </a:solidFill>
              </a:rPr>
              <a:t>组结果是由</a:t>
            </a:r>
            <a:r>
              <a:rPr lang="en-US" altLang="zh-CN" sz="2800" dirty="0">
                <a:solidFill>
                  <a:schemeClr val="bg1"/>
                </a:solidFill>
              </a:rPr>
              <a:t>4</a:t>
            </a:r>
            <a:r>
              <a:rPr lang="zh-CN" altLang="en-US" sz="2800" dirty="0">
                <a:solidFill>
                  <a:schemeClr val="bg1"/>
                </a:solidFill>
              </a:rPr>
              <a:t>个初始值</a:t>
            </a:r>
            <a:r>
              <a:rPr lang="en-US" sz="2800" dirty="0">
                <a:solidFill>
                  <a:schemeClr val="bg1"/>
                </a:solidFill>
              </a:rPr>
              <a:t>A、B、C、D</a:t>
            </a:r>
            <a:r>
              <a:rPr lang="zh-CN" altLang="en-US" sz="2800" dirty="0">
                <a:solidFill>
                  <a:schemeClr val="bg1"/>
                </a:solidFill>
              </a:rPr>
              <a:t>经过不断演变得到。</a:t>
            </a:r>
            <a:r>
              <a:rPr lang="en-US" sz="2800" dirty="0">
                <a:solidFill>
                  <a:schemeClr val="bg1"/>
                </a:solidFill>
              </a:rPr>
              <a:t>MD5</a:t>
            </a:r>
            <a:r>
              <a:rPr lang="zh-CN" altLang="en-US" sz="2800" dirty="0">
                <a:solidFill>
                  <a:schemeClr val="bg1"/>
                </a:solidFill>
              </a:rPr>
              <a:t>的官方实现中，</a:t>
            </a:r>
            <a:r>
              <a:rPr lang="en-US" sz="2800" dirty="0">
                <a:solidFill>
                  <a:schemeClr val="bg1"/>
                </a:solidFill>
              </a:rPr>
              <a:t>A、B、C、D</a:t>
            </a:r>
            <a:r>
              <a:rPr lang="zh-CN" altLang="en-US" sz="2800" dirty="0">
                <a:solidFill>
                  <a:schemeClr val="bg1"/>
                </a:solidFill>
              </a:rPr>
              <a:t>的初始值如下（</a:t>
            </a:r>
            <a:r>
              <a:rPr lang="en-US" altLang="zh-CN" sz="2800" dirty="0">
                <a:solidFill>
                  <a:schemeClr val="bg1"/>
                </a:solidFill>
              </a:rPr>
              <a:t>16</a:t>
            </a:r>
            <a:r>
              <a:rPr lang="zh-CN" altLang="en-US" sz="2800" dirty="0">
                <a:solidFill>
                  <a:schemeClr val="bg1"/>
                </a:solidFill>
              </a:rPr>
              <a:t>进制）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A=0x01234567</a:t>
            </a:r>
          </a:p>
          <a:p>
            <a:r>
              <a:rPr lang="en-US" sz="2800" dirty="0">
                <a:solidFill>
                  <a:schemeClr val="bg1"/>
                </a:solidFill>
              </a:rPr>
              <a:t>B=0x89ABCDEF</a:t>
            </a:r>
          </a:p>
          <a:p>
            <a:r>
              <a:rPr lang="en-US" sz="2800" dirty="0">
                <a:solidFill>
                  <a:schemeClr val="bg1"/>
                </a:solidFill>
              </a:rPr>
              <a:t>C=0xFEDCBA98</a:t>
            </a:r>
          </a:p>
          <a:p>
            <a:r>
              <a:rPr lang="en-US" sz="2800" dirty="0">
                <a:solidFill>
                  <a:schemeClr val="bg1"/>
                </a:solidFill>
              </a:rPr>
              <a:t>D=0x76543210</a:t>
            </a:r>
          </a:p>
        </p:txBody>
      </p:sp>
    </p:spTree>
    <p:extLst>
      <p:ext uri="{BB962C8B-B14F-4D97-AF65-F5344CB8AC3E}">
        <p14:creationId xmlns:p14="http://schemas.microsoft.com/office/powerpoint/2010/main" val="2052474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56FEC4-00A7-6240-BCC2-21EFE6393C8C}"/>
              </a:ext>
            </a:extLst>
          </p:cNvPr>
          <p:cNvSpPr txBox="1"/>
          <p:nvPr/>
        </p:nvSpPr>
        <p:spPr>
          <a:xfrm>
            <a:off x="251460" y="400050"/>
            <a:ext cx="9372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假设处理后的原文长度是</a:t>
            </a:r>
            <a:r>
              <a:rPr lang="en-US" sz="2800" dirty="0">
                <a:solidFill>
                  <a:schemeClr val="bg1"/>
                </a:solidFill>
              </a:rPr>
              <a:t>M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主循环次数 </a:t>
            </a:r>
            <a:r>
              <a:rPr lang="en-US" altLang="zh-CN" sz="2800" dirty="0">
                <a:solidFill>
                  <a:schemeClr val="bg1"/>
                </a:solidFill>
              </a:rPr>
              <a:t>= </a:t>
            </a:r>
            <a:r>
              <a:rPr lang="en-US" sz="2800" dirty="0">
                <a:solidFill>
                  <a:schemeClr val="bg1"/>
                </a:solidFill>
              </a:rPr>
              <a:t>M / 512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每个主循环中包含 </a:t>
            </a:r>
            <a:r>
              <a:rPr lang="en-US" altLang="zh-CN" sz="2800" dirty="0">
                <a:solidFill>
                  <a:schemeClr val="bg1"/>
                </a:solidFill>
              </a:rPr>
              <a:t>512 / 32 * 4 = 64 </a:t>
            </a:r>
            <a:r>
              <a:rPr lang="zh-CN" altLang="en-US" sz="2800" dirty="0">
                <a:solidFill>
                  <a:schemeClr val="bg1"/>
                </a:solidFill>
              </a:rPr>
              <a:t>次 子循环。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5735E-B99E-7942-8216-12BAC172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080" y="242570"/>
            <a:ext cx="40513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11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832BD4-3B34-4642-834A-E5D8DE9F8341}"/>
              </a:ext>
            </a:extLst>
          </p:cNvPr>
          <p:cNvSpPr txBox="1"/>
          <p:nvPr/>
        </p:nvSpPr>
        <p:spPr>
          <a:xfrm>
            <a:off x="354330" y="342900"/>
            <a:ext cx="1066419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绿色</a:t>
            </a:r>
            <a:r>
              <a:rPr lang="en-US" dirty="0">
                <a:solidFill>
                  <a:schemeClr val="bg1"/>
                </a:solidFill>
              </a:rPr>
              <a:t>F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图中的绿色</a:t>
            </a:r>
            <a:r>
              <a:rPr lang="en-US" dirty="0">
                <a:solidFill>
                  <a:schemeClr val="bg1"/>
                </a:solidFill>
              </a:rPr>
              <a:t>F，</a:t>
            </a:r>
            <a:r>
              <a:rPr lang="zh-CN" altLang="en-US" dirty="0">
                <a:solidFill>
                  <a:schemeClr val="bg1"/>
                </a:solidFill>
              </a:rPr>
              <a:t>代表非线性函数。官方</a:t>
            </a:r>
            <a:r>
              <a:rPr lang="en-US" dirty="0">
                <a:solidFill>
                  <a:schemeClr val="bg1"/>
                </a:solidFill>
              </a:rPr>
              <a:t>MD5</a:t>
            </a:r>
            <a:r>
              <a:rPr lang="zh-CN" altLang="en-US" dirty="0">
                <a:solidFill>
                  <a:schemeClr val="bg1"/>
                </a:solidFill>
              </a:rPr>
              <a:t>所用到的函数有四种：</a:t>
            </a:r>
          </a:p>
          <a:p>
            <a:r>
              <a:rPr lang="en-US" dirty="0">
                <a:solidFill>
                  <a:schemeClr val="bg1"/>
                </a:solidFill>
              </a:rPr>
              <a:t>F(X, Y, Z) =(X&amp;Y) | ((~X) &amp; Z)</a:t>
            </a:r>
          </a:p>
          <a:p>
            <a:r>
              <a:rPr lang="en-US" dirty="0">
                <a:solidFill>
                  <a:schemeClr val="bg1"/>
                </a:solidFill>
              </a:rPr>
              <a:t>G(X, Y, Z) =(X&amp;Z) | (Y &amp; (~Z))</a:t>
            </a:r>
          </a:p>
          <a:p>
            <a:r>
              <a:rPr lang="en-US" dirty="0">
                <a:solidFill>
                  <a:schemeClr val="bg1"/>
                </a:solidFill>
              </a:rPr>
              <a:t>H(X, Y, Z) =X^Y^Z</a:t>
            </a:r>
          </a:p>
          <a:p>
            <a:r>
              <a:rPr lang="en-US" dirty="0">
                <a:solidFill>
                  <a:schemeClr val="bg1"/>
                </a:solidFill>
              </a:rPr>
              <a:t>I(X, Y, Z)=Y^(X|(~Z))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在主循环下面</a:t>
            </a:r>
            <a:r>
              <a:rPr lang="en-US" altLang="zh-CN" dirty="0">
                <a:solidFill>
                  <a:schemeClr val="bg1"/>
                </a:solidFill>
              </a:rPr>
              <a:t>64</a:t>
            </a:r>
            <a:r>
              <a:rPr lang="zh-CN" altLang="en-US" dirty="0">
                <a:solidFill>
                  <a:schemeClr val="bg1"/>
                </a:solidFill>
              </a:rPr>
              <a:t>次子循环中，</a:t>
            </a:r>
            <a:r>
              <a:rPr lang="en-US" dirty="0">
                <a:solidFill>
                  <a:schemeClr val="bg1"/>
                </a:solidFill>
              </a:rPr>
              <a:t>F、G、H、I </a:t>
            </a:r>
            <a:r>
              <a:rPr lang="zh-CN" altLang="en-US" dirty="0">
                <a:solidFill>
                  <a:schemeClr val="bg1"/>
                </a:solidFill>
              </a:rPr>
              <a:t>交替使用，第一个</a:t>
            </a:r>
            <a:r>
              <a:rPr lang="en-US" altLang="zh-CN" dirty="0">
                <a:solidFill>
                  <a:schemeClr val="bg1"/>
                </a:solidFill>
              </a:rPr>
              <a:t>16</a:t>
            </a:r>
            <a:r>
              <a:rPr lang="zh-CN" altLang="en-US" dirty="0">
                <a:solidFill>
                  <a:schemeClr val="bg1"/>
                </a:solidFill>
              </a:rPr>
              <a:t>次使用</a:t>
            </a:r>
            <a:r>
              <a:rPr lang="en-US" dirty="0">
                <a:solidFill>
                  <a:schemeClr val="bg1"/>
                </a:solidFill>
              </a:rPr>
              <a:t>F，</a:t>
            </a:r>
            <a:r>
              <a:rPr lang="zh-CN" altLang="en-US" dirty="0">
                <a:solidFill>
                  <a:schemeClr val="bg1"/>
                </a:solidFill>
              </a:rPr>
              <a:t>第二个</a:t>
            </a:r>
            <a:r>
              <a:rPr lang="en-US" altLang="zh-CN" dirty="0">
                <a:solidFill>
                  <a:schemeClr val="bg1"/>
                </a:solidFill>
              </a:rPr>
              <a:t>16</a:t>
            </a:r>
            <a:r>
              <a:rPr lang="zh-CN" altLang="en-US" dirty="0">
                <a:solidFill>
                  <a:schemeClr val="bg1"/>
                </a:solidFill>
              </a:rPr>
              <a:t>次使用</a:t>
            </a:r>
            <a:r>
              <a:rPr lang="en-US" dirty="0">
                <a:solidFill>
                  <a:schemeClr val="bg1"/>
                </a:solidFill>
              </a:rPr>
              <a:t>G，</a:t>
            </a:r>
            <a:r>
              <a:rPr lang="zh-CN" altLang="en-US" dirty="0">
                <a:solidFill>
                  <a:schemeClr val="bg1"/>
                </a:solidFill>
              </a:rPr>
              <a:t>第三个</a:t>
            </a:r>
            <a:r>
              <a:rPr lang="en-US" altLang="zh-CN" dirty="0">
                <a:solidFill>
                  <a:schemeClr val="bg1"/>
                </a:solidFill>
              </a:rPr>
              <a:t>16</a:t>
            </a:r>
            <a:r>
              <a:rPr lang="zh-CN" altLang="en-US" dirty="0">
                <a:solidFill>
                  <a:schemeClr val="bg1"/>
                </a:solidFill>
              </a:rPr>
              <a:t>次使用</a:t>
            </a:r>
            <a:r>
              <a:rPr lang="en-US" dirty="0">
                <a:solidFill>
                  <a:schemeClr val="bg1"/>
                </a:solidFill>
              </a:rPr>
              <a:t>H，</a:t>
            </a:r>
            <a:r>
              <a:rPr lang="zh-CN" altLang="en-US" dirty="0">
                <a:solidFill>
                  <a:schemeClr val="bg1"/>
                </a:solidFill>
              </a:rPr>
              <a:t>第四个</a:t>
            </a:r>
            <a:r>
              <a:rPr lang="en-US" altLang="zh-CN" dirty="0">
                <a:solidFill>
                  <a:schemeClr val="bg1"/>
                </a:solidFill>
              </a:rPr>
              <a:t>16</a:t>
            </a:r>
            <a:r>
              <a:rPr lang="zh-CN" altLang="en-US" dirty="0">
                <a:solidFill>
                  <a:schemeClr val="bg1"/>
                </a:solidFill>
              </a:rPr>
              <a:t>次使用</a:t>
            </a:r>
            <a:r>
              <a:rPr lang="en-US" dirty="0">
                <a:solidFill>
                  <a:schemeClr val="bg1"/>
                </a:solidFill>
              </a:rPr>
              <a:t>I。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红色“田”字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很简单，红色的田字代表相加的意思。</a:t>
            </a: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en-US" dirty="0">
                <a:solidFill>
                  <a:schemeClr val="bg1"/>
                </a:solidFill>
              </a:rPr>
              <a:t>Mi</a:t>
            </a:r>
          </a:p>
          <a:p>
            <a:r>
              <a:rPr lang="en-US" dirty="0">
                <a:solidFill>
                  <a:schemeClr val="bg1"/>
                </a:solidFill>
              </a:rPr>
              <a:t>Mi</a:t>
            </a:r>
            <a:r>
              <a:rPr lang="zh-CN" altLang="en-US" dirty="0">
                <a:solidFill>
                  <a:schemeClr val="bg1"/>
                </a:solidFill>
              </a:rPr>
              <a:t>是第一步处理后的原文。在第一步中，处理后原文的长度是</a:t>
            </a:r>
            <a:r>
              <a:rPr lang="en-US" altLang="zh-CN" dirty="0">
                <a:solidFill>
                  <a:schemeClr val="bg1"/>
                </a:solidFill>
              </a:rPr>
              <a:t>512</a:t>
            </a:r>
            <a:r>
              <a:rPr lang="zh-CN" altLang="en-US" dirty="0">
                <a:solidFill>
                  <a:schemeClr val="bg1"/>
                </a:solidFill>
              </a:rPr>
              <a:t>的整数倍。把原文的每</a:t>
            </a:r>
            <a:r>
              <a:rPr lang="en-US" altLang="zh-CN" dirty="0">
                <a:solidFill>
                  <a:schemeClr val="bg1"/>
                </a:solidFill>
              </a:rPr>
              <a:t>512</a:t>
            </a:r>
            <a:r>
              <a:rPr lang="zh-CN" altLang="en-US" dirty="0">
                <a:solidFill>
                  <a:schemeClr val="bg1"/>
                </a:solidFill>
              </a:rPr>
              <a:t>位再分成</a:t>
            </a:r>
            <a:r>
              <a:rPr lang="en-US" altLang="zh-CN" dirty="0">
                <a:solidFill>
                  <a:schemeClr val="bg1"/>
                </a:solidFill>
              </a:rPr>
              <a:t>16</a:t>
            </a:r>
            <a:r>
              <a:rPr lang="zh-CN" altLang="en-US" dirty="0">
                <a:solidFill>
                  <a:schemeClr val="bg1"/>
                </a:solidFill>
              </a:rPr>
              <a:t>等份，命名为</a:t>
            </a:r>
            <a:r>
              <a:rPr lang="en-US" dirty="0">
                <a:solidFill>
                  <a:schemeClr val="bg1"/>
                </a:solidFill>
              </a:rPr>
              <a:t>M0~M15，</a:t>
            </a:r>
            <a:r>
              <a:rPr lang="zh-CN" altLang="en-US" dirty="0">
                <a:solidFill>
                  <a:schemeClr val="bg1"/>
                </a:solidFill>
              </a:rPr>
              <a:t>每一等份长度</a:t>
            </a:r>
            <a:r>
              <a:rPr lang="en-US" altLang="zh-CN" dirty="0">
                <a:solidFill>
                  <a:schemeClr val="bg1"/>
                </a:solidFill>
              </a:rPr>
              <a:t>32</a:t>
            </a:r>
            <a:r>
              <a:rPr lang="zh-CN" altLang="en-US" dirty="0">
                <a:solidFill>
                  <a:schemeClr val="bg1"/>
                </a:solidFill>
              </a:rPr>
              <a:t>。在</a:t>
            </a:r>
            <a:r>
              <a:rPr lang="en-US" altLang="zh-CN" dirty="0">
                <a:solidFill>
                  <a:schemeClr val="bg1"/>
                </a:solidFill>
              </a:rPr>
              <a:t>64</a:t>
            </a:r>
            <a:r>
              <a:rPr lang="zh-CN" altLang="en-US" dirty="0">
                <a:solidFill>
                  <a:schemeClr val="bg1"/>
                </a:solidFill>
              </a:rPr>
              <a:t>次子循环中，每</a:t>
            </a:r>
            <a:r>
              <a:rPr lang="en-US" altLang="zh-CN" dirty="0">
                <a:solidFill>
                  <a:schemeClr val="bg1"/>
                </a:solidFill>
              </a:rPr>
              <a:t>16</a:t>
            </a:r>
            <a:r>
              <a:rPr lang="zh-CN" altLang="en-US" dirty="0">
                <a:solidFill>
                  <a:schemeClr val="bg1"/>
                </a:solidFill>
              </a:rPr>
              <a:t>次循环，都会交替用到</a:t>
            </a:r>
            <a:r>
              <a:rPr lang="en-US" dirty="0">
                <a:solidFill>
                  <a:schemeClr val="bg1"/>
                </a:solidFill>
              </a:rPr>
              <a:t>M1~M16</a:t>
            </a:r>
            <a:r>
              <a:rPr lang="zh-CN" altLang="en-US" dirty="0">
                <a:solidFill>
                  <a:schemeClr val="bg1"/>
                </a:solidFill>
              </a:rPr>
              <a:t>之一。</a:t>
            </a: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4.</a:t>
            </a:r>
            <a:r>
              <a:rPr lang="en-US" dirty="0">
                <a:solidFill>
                  <a:schemeClr val="bg1"/>
                </a:solidFill>
              </a:rPr>
              <a:t>Ki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一个常量，在</a:t>
            </a:r>
            <a:r>
              <a:rPr lang="en-US" altLang="zh-CN" dirty="0">
                <a:solidFill>
                  <a:schemeClr val="bg1"/>
                </a:solidFill>
              </a:rPr>
              <a:t>64</a:t>
            </a:r>
            <a:r>
              <a:rPr lang="zh-CN" altLang="en-US" dirty="0">
                <a:solidFill>
                  <a:schemeClr val="bg1"/>
                </a:solidFill>
              </a:rPr>
              <a:t>次子循环中，每一次用到的常量都是不同的。</a:t>
            </a: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5.</a:t>
            </a:r>
            <a:r>
              <a:rPr lang="zh-CN" altLang="en-US" dirty="0">
                <a:solidFill>
                  <a:schemeClr val="bg1"/>
                </a:solidFill>
              </a:rPr>
              <a:t>黄色的</a:t>
            </a:r>
            <a:r>
              <a:rPr lang="en-US" altLang="zh-CN" dirty="0">
                <a:solidFill>
                  <a:schemeClr val="bg1"/>
                </a:solidFill>
              </a:rPr>
              <a:t>&lt;&lt;&lt;</a:t>
            </a:r>
            <a:r>
              <a:rPr lang="en-US" dirty="0">
                <a:solidFill>
                  <a:schemeClr val="bg1"/>
                </a:solidFill>
              </a:rPr>
              <a:t>S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左移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位，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的值也是常量。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09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8EFC8E-92AB-684A-BD17-2072D63CB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27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21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C8046-D5AA-844D-9D2E-9C52618F2369}"/>
              </a:ext>
            </a:extLst>
          </p:cNvPr>
          <p:cNvSpPr txBox="1"/>
          <p:nvPr/>
        </p:nvSpPr>
        <p:spPr>
          <a:xfrm flipH="1">
            <a:off x="641930" y="617220"/>
            <a:ext cx="93135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-&gt; B -&gt; C -&gt; D</a:t>
            </a:r>
            <a:r>
              <a:rPr lang="zh-CN" altLang="en-US" sz="3200" dirty="0">
                <a:solidFill>
                  <a:schemeClr val="bg1"/>
                </a:solidFill>
              </a:rPr>
              <a:t>按照从低内存到高内存排列起来，共</a:t>
            </a:r>
            <a:r>
              <a:rPr lang="en-US" altLang="zh-CN" sz="3200" dirty="0">
                <a:solidFill>
                  <a:schemeClr val="bg1"/>
                </a:solidFill>
              </a:rPr>
              <a:t>128</a:t>
            </a:r>
            <a:r>
              <a:rPr lang="zh-CN" altLang="en-US" sz="3200" dirty="0">
                <a:solidFill>
                  <a:schemeClr val="bg1"/>
                </a:solidFill>
              </a:rPr>
              <a:t>位，这就是</a:t>
            </a:r>
            <a:r>
              <a:rPr lang="en-US" sz="3200" dirty="0">
                <a:solidFill>
                  <a:schemeClr val="bg1"/>
                </a:solidFill>
              </a:rPr>
              <a:t>MD5</a:t>
            </a:r>
            <a:r>
              <a:rPr lang="zh-CN" altLang="en-US" sz="3200" dirty="0">
                <a:solidFill>
                  <a:schemeClr val="bg1"/>
                </a:solidFill>
              </a:rPr>
              <a:t>算法的输出。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其中</a:t>
            </a:r>
            <a:r>
              <a:rPr lang="en-US" sz="3200" dirty="0">
                <a:solidFill>
                  <a:schemeClr val="bg1"/>
                </a:solidFill>
              </a:rPr>
              <a:t>F</a:t>
            </a:r>
            <a:r>
              <a:rPr lang="zh-CN" altLang="en-US" sz="3200" dirty="0">
                <a:solidFill>
                  <a:schemeClr val="bg1"/>
                </a:solidFill>
              </a:rPr>
              <a:t>是一个非线性函数</a:t>
            </a:r>
            <a:r>
              <a:rPr lang="en-US" altLang="zh-CN" sz="3200" dirty="0">
                <a:solidFill>
                  <a:schemeClr val="bg1"/>
                </a:solidFill>
              </a:rPr>
              <a:t>, </a:t>
            </a:r>
            <a:r>
              <a:rPr lang="en-US" sz="3200" dirty="0">
                <a:solidFill>
                  <a:schemeClr val="bg1"/>
                </a:solidFill>
              </a:rPr>
              <a:t>MD5</a:t>
            </a:r>
            <a:r>
              <a:rPr lang="zh-CN" altLang="en-US" sz="3200" dirty="0">
                <a:solidFill>
                  <a:schemeClr val="bg1"/>
                </a:solidFill>
              </a:rPr>
              <a:t>的不可逆性就是由非线性函数保证的（攻击者试图逆向</a:t>
            </a:r>
            <a:r>
              <a:rPr lang="en-US" sz="3200" dirty="0">
                <a:solidFill>
                  <a:schemeClr val="bg1"/>
                </a:solidFill>
              </a:rPr>
              <a:t>MD5</a:t>
            </a:r>
            <a:r>
              <a:rPr lang="zh-CN" altLang="en-US" sz="3200" dirty="0">
                <a:solidFill>
                  <a:schemeClr val="bg1"/>
                </a:solidFill>
              </a:rPr>
              <a:t>时需要解这个非线性函数</a:t>
            </a:r>
            <a:r>
              <a:rPr lang="en-US" sz="3200" dirty="0">
                <a:solidFill>
                  <a:schemeClr val="bg1"/>
                </a:solidFill>
              </a:rPr>
              <a:t>F， </a:t>
            </a:r>
            <a:r>
              <a:rPr lang="zh-CN" altLang="en-US" sz="3200" dirty="0">
                <a:solidFill>
                  <a:schemeClr val="bg1"/>
                </a:solidFill>
              </a:rPr>
              <a:t>但是解这个非线性函数</a:t>
            </a:r>
            <a:r>
              <a:rPr lang="en-US" sz="3200" dirty="0">
                <a:solidFill>
                  <a:schemeClr val="bg1"/>
                </a:solidFill>
              </a:rPr>
              <a:t>F</a:t>
            </a:r>
            <a:r>
              <a:rPr lang="zh-CN" altLang="en-US" sz="3200" dirty="0">
                <a:solidFill>
                  <a:schemeClr val="bg1"/>
                </a:solidFill>
              </a:rPr>
              <a:t>不能获得唯一解）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32858-E322-264F-8526-9D441A2BA123}"/>
              </a:ext>
            </a:extLst>
          </p:cNvPr>
          <p:cNvSpPr txBox="1"/>
          <p:nvPr/>
        </p:nvSpPr>
        <p:spPr>
          <a:xfrm>
            <a:off x="641930" y="4403467"/>
            <a:ext cx="5292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彩虹表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盐</a:t>
            </a:r>
            <a:r>
              <a:rPr lang="en-US" altLang="zh-CN" sz="3200" dirty="0">
                <a:solidFill>
                  <a:schemeClr val="bg1"/>
                </a:solidFill>
              </a:rPr>
              <a:t>(</a:t>
            </a:r>
            <a:r>
              <a:rPr lang="zh-CN" altLang="en-US" sz="3200" dirty="0">
                <a:solidFill>
                  <a:schemeClr val="bg1"/>
                </a:solidFill>
              </a:rPr>
              <a:t>库泄漏</a:t>
            </a:r>
            <a:r>
              <a:rPr lang="en-US" altLang="zh-CN" sz="3200" dirty="0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3200" dirty="0">
                <a:solidFill>
                  <a:schemeClr val="bg1"/>
                </a:solidFill>
              </a:rPr>
              <a:t>多次</a:t>
            </a:r>
            <a:r>
              <a:rPr lang="en-US" altLang="zh-CN" sz="3200" dirty="0">
                <a:solidFill>
                  <a:schemeClr val="bg1"/>
                </a:solidFill>
              </a:rPr>
              <a:t>hash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777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1D99A2-42D5-5E4B-8B42-2A2BBE615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5" y="0"/>
            <a:ext cx="7342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72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0A618-115A-5249-8951-99655C90F6E7}"/>
              </a:ext>
            </a:extLst>
          </p:cNvPr>
          <p:cNvSpPr txBox="1"/>
          <p:nvPr/>
        </p:nvSpPr>
        <p:spPr>
          <a:xfrm>
            <a:off x="757381" y="895928"/>
            <a:ext cx="104278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2010</a:t>
            </a:r>
            <a:r>
              <a:rPr lang="zh-CN" altLang="en-US" sz="3200" dirty="0">
                <a:solidFill>
                  <a:schemeClr val="bg1"/>
                </a:solidFill>
              </a:rPr>
              <a:t>年互联网网页总量达到</a:t>
            </a:r>
            <a:r>
              <a:rPr lang="en-US" altLang="zh-CN" sz="3200" dirty="0">
                <a:solidFill>
                  <a:schemeClr val="bg1"/>
                </a:solidFill>
              </a:rPr>
              <a:t>5000</a:t>
            </a:r>
            <a:r>
              <a:rPr lang="zh-CN" altLang="en-US" sz="3200" dirty="0">
                <a:solidFill>
                  <a:schemeClr val="bg1"/>
                </a:solidFill>
              </a:rPr>
              <a:t>亿，假设一个网址</a:t>
            </a:r>
            <a:r>
              <a:rPr lang="en-US" altLang="zh-CN" sz="3200" dirty="0">
                <a:solidFill>
                  <a:schemeClr val="bg1"/>
                </a:solidFill>
              </a:rPr>
              <a:t>100</a:t>
            </a:r>
            <a:r>
              <a:rPr lang="zh-CN" altLang="en-US" sz="3200" dirty="0">
                <a:solidFill>
                  <a:schemeClr val="bg1"/>
                </a:solidFill>
              </a:rPr>
              <a:t>个字符，那么存储这些 </a:t>
            </a:r>
            <a:r>
              <a:rPr lang="en-US" altLang="zh-CN" sz="3200" dirty="0" err="1">
                <a:solidFill>
                  <a:schemeClr val="bg1"/>
                </a:solidFill>
              </a:rPr>
              <a:t>url</a:t>
            </a:r>
            <a:r>
              <a:rPr lang="zh-CN" altLang="en-US" sz="3200" dirty="0">
                <a:solidFill>
                  <a:schemeClr val="bg1"/>
                </a:solidFill>
              </a:rPr>
              <a:t> 本身需要</a:t>
            </a:r>
            <a:r>
              <a:rPr lang="en-US" altLang="zh-CN" sz="3200" dirty="0">
                <a:solidFill>
                  <a:schemeClr val="bg1"/>
                </a:solidFill>
              </a:rPr>
              <a:t>50TB</a:t>
            </a:r>
            <a:r>
              <a:rPr lang="zh-CN" altLang="en-US" sz="3200" dirty="0">
                <a:solidFill>
                  <a:schemeClr val="bg1"/>
                </a:solidFill>
              </a:rPr>
              <a:t>， 如果使用</a:t>
            </a:r>
            <a:r>
              <a:rPr lang="en-US" altLang="zh-CN" sz="3200" dirty="0">
                <a:solidFill>
                  <a:schemeClr val="bg1"/>
                </a:solidFill>
              </a:rPr>
              <a:t>HashMap</a:t>
            </a:r>
            <a:r>
              <a:rPr lang="zh-CN" altLang="en-US" sz="3200" dirty="0">
                <a:solidFill>
                  <a:schemeClr val="bg1"/>
                </a:solidFill>
              </a:rPr>
              <a:t>进行查重，考虑负载因子为</a:t>
            </a:r>
            <a:r>
              <a:rPr lang="en-US" altLang="zh-CN" sz="3200" dirty="0">
                <a:solidFill>
                  <a:schemeClr val="bg1"/>
                </a:solidFill>
              </a:rPr>
              <a:t>0.5</a:t>
            </a:r>
            <a:r>
              <a:rPr lang="zh-CN" altLang="en-US" sz="3200" dirty="0">
                <a:solidFill>
                  <a:schemeClr val="bg1"/>
                </a:solidFill>
              </a:rPr>
              <a:t>的情况，则需要</a:t>
            </a:r>
            <a:r>
              <a:rPr lang="en-US" altLang="zh-CN" sz="3200" dirty="0">
                <a:solidFill>
                  <a:schemeClr val="bg1"/>
                </a:solidFill>
              </a:rPr>
              <a:t>100TB</a:t>
            </a:r>
            <a:r>
              <a:rPr lang="zh-CN" altLang="en-US" sz="3200" dirty="0">
                <a:solidFill>
                  <a:schemeClr val="bg1"/>
                </a:solidFill>
              </a:rPr>
              <a:t>内存， 差不多需要</a:t>
            </a:r>
            <a:r>
              <a:rPr lang="en-US" altLang="zh-CN" sz="3200" dirty="0">
                <a:solidFill>
                  <a:schemeClr val="bg1"/>
                </a:solidFill>
              </a:rPr>
              <a:t>2000</a:t>
            </a:r>
            <a:r>
              <a:rPr lang="zh-CN" altLang="en-US" sz="3200" dirty="0">
                <a:solidFill>
                  <a:schemeClr val="bg1"/>
                </a:solidFill>
              </a:rPr>
              <a:t>台服务器</a:t>
            </a:r>
            <a:r>
              <a:rPr lang="en-US" altLang="zh-CN" sz="3200" dirty="0">
                <a:solidFill>
                  <a:schemeClr val="bg1"/>
                </a:solidFill>
              </a:rPr>
              <a:t>(</a:t>
            </a:r>
            <a:r>
              <a:rPr lang="zh-CN" altLang="en-US" sz="3200" dirty="0">
                <a:solidFill>
                  <a:schemeClr val="bg1"/>
                </a:solidFill>
              </a:rPr>
              <a:t>每台机器</a:t>
            </a:r>
            <a:r>
              <a:rPr lang="en-US" altLang="zh-CN" sz="3200" dirty="0">
                <a:solidFill>
                  <a:schemeClr val="bg1"/>
                </a:solidFill>
              </a:rPr>
              <a:t>50GB</a:t>
            </a:r>
            <a:r>
              <a:rPr lang="zh-CN" altLang="en-US" sz="3200" dirty="0">
                <a:solidFill>
                  <a:schemeClr val="bg1"/>
                </a:solidFill>
              </a:rPr>
              <a:t>内存</a:t>
            </a:r>
            <a:r>
              <a:rPr lang="en-US" altLang="zh-CN" sz="3200" dirty="0">
                <a:solidFill>
                  <a:schemeClr val="bg1"/>
                </a:solidFill>
              </a:rPr>
              <a:t>)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252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C86A3B-430B-1448-9991-C3AF67B76903}"/>
              </a:ext>
            </a:extLst>
          </p:cNvPr>
          <p:cNvSpPr txBox="1"/>
          <p:nvPr/>
        </p:nvSpPr>
        <p:spPr>
          <a:xfrm>
            <a:off x="2724727" y="17826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D668C-A451-554B-BFCF-1D28E5787237}"/>
              </a:ext>
            </a:extLst>
          </p:cNvPr>
          <p:cNvSpPr txBox="1"/>
          <p:nvPr/>
        </p:nvSpPr>
        <p:spPr>
          <a:xfrm>
            <a:off x="987829" y="690011"/>
            <a:ext cx="95596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如果不存储</a:t>
            </a:r>
            <a:r>
              <a:rPr lang="en-US" altLang="zh-CN" sz="3200" dirty="0" err="1">
                <a:solidFill>
                  <a:schemeClr val="bg1"/>
                </a:solidFill>
              </a:rPr>
              <a:t>url</a:t>
            </a:r>
            <a:r>
              <a:rPr lang="zh-CN" altLang="en-US" sz="3200" dirty="0">
                <a:solidFill>
                  <a:schemeClr val="bg1"/>
                </a:solidFill>
              </a:rPr>
              <a:t>本身，仅存储它的</a:t>
            </a:r>
            <a:r>
              <a:rPr lang="en-US" altLang="zh-CN" sz="3200" dirty="0">
                <a:solidFill>
                  <a:schemeClr val="bg1"/>
                </a:solidFill>
              </a:rPr>
              <a:t>hash</a:t>
            </a:r>
            <a:r>
              <a:rPr lang="zh-CN" altLang="en-US" sz="3200" dirty="0">
                <a:solidFill>
                  <a:schemeClr val="bg1"/>
                </a:solidFill>
              </a:rPr>
              <a:t>值</a:t>
            </a:r>
            <a:r>
              <a:rPr lang="en-US" altLang="zh-CN" sz="3200" dirty="0">
                <a:solidFill>
                  <a:schemeClr val="bg1"/>
                </a:solidFill>
              </a:rPr>
              <a:t>(16</a:t>
            </a:r>
            <a:r>
              <a:rPr lang="zh-CN" altLang="en-US" sz="3200" dirty="0">
                <a:solidFill>
                  <a:schemeClr val="bg1"/>
                </a:solidFill>
              </a:rPr>
              <a:t>字节 </a:t>
            </a:r>
            <a:r>
              <a:rPr lang="en-US" altLang="zh-CN" sz="3200" dirty="0">
                <a:solidFill>
                  <a:schemeClr val="bg1"/>
                </a:solidFill>
              </a:rPr>
              <a:t>md5)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                       </a:t>
            </a:r>
            <a:r>
              <a:rPr lang="en-US" altLang="zh-CN" sz="3200" dirty="0">
                <a:solidFill>
                  <a:schemeClr val="bg1"/>
                </a:solidFill>
              </a:rPr>
              <a:t>16Byte</a:t>
            </a:r>
            <a:r>
              <a:rPr lang="zh-CN" altLang="en-US" sz="3200" dirty="0">
                <a:solidFill>
                  <a:schemeClr val="bg1"/>
                </a:solidFill>
              </a:rPr>
              <a:t> * </a:t>
            </a:r>
            <a:r>
              <a:rPr lang="en-US" altLang="zh-CN" sz="3200" dirty="0">
                <a:solidFill>
                  <a:schemeClr val="bg1"/>
                </a:solidFill>
              </a:rPr>
              <a:t>500B</a:t>
            </a:r>
            <a:r>
              <a:rPr lang="zh-CN" altLang="en-US" sz="3200" dirty="0">
                <a:solidFill>
                  <a:schemeClr val="bg1"/>
                </a:solidFill>
              </a:rPr>
              <a:t> * </a:t>
            </a:r>
            <a:r>
              <a:rPr lang="en-US" altLang="zh-CN" sz="3200" dirty="0">
                <a:solidFill>
                  <a:schemeClr val="bg1"/>
                </a:solidFill>
              </a:rPr>
              <a:t>2</a:t>
            </a:r>
            <a:r>
              <a:rPr lang="zh-CN" altLang="en-US" sz="3200" dirty="0">
                <a:solidFill>
                  <a:schemeClr val="bg1"/>
                </a:solidFill>
              </a:rPr>
              <a:t>  </a:t>
            </a:r>
            <a:r>
              <a:rPr lang="en-US" altLang="zh-CN" sz="3200" dirty="0">
                <a:solidFill>
                  <a:schemeClr val="bg1"/>
                </a:solidFill>
              </a:rPr>
              <a:t>=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16TB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                       需要 </a:t>
            </a:r>
            <a:r>
              <a:rPr lang="en-US" altLang="zh-CN" sz="3200" dirty="0">
                <a:solidFill>
                  <a:schemeClr val="bg1"/>
                </a:solidFill>
              </a:rPr>
              <a:t>320</a:t>
            </a:r>
            <a:r>
              <a:rPr lang="zh-CN" altLang="en-US" sz="3200" dirty="0">
                <a:solidFill>
                  <a:schemeClr val="bg1"/>
                </a:solidFill>
              </a:rPr>
              <a:t>台</a:t>
            </a:r>
            <a:r>
              <a:rPr lang="en-US" altLang="zh-CN" sz="3200" dirty="0">
                <a:solidFill>
                  <a:schemeClr val="bg1"/>
                </a:solidFill>
              </a:rPr>
              <a:t>50G</a:t>
            </a:r>
            <a:r>
              <a:rPr lang="zh-CN" altLang="en-US" sz="3200" dirty="0">
                <a:solidFill>
                  <a:schemeClr val="bg1"/>
                </a:solidFill>
              </a:rPr>
              <a:t>内存的服务器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07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C86A3B-430B-1448-9991-C3AF67B76903}"/>
              </a:ext>
            </a:extLst>
          </p:cNvPr>
          <p:cNvSpPr txBox="1"/>
          <p:nvPr/>
        </p:nvSpPr>
        <p:spPr>
          <a:xfrm>
            <a:off x="2724727" y="178261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D668C-A451-554B-BFCF-1D28E5787237}"/>
              </a:ext>
            </a:extLst>
          </p:cNvPr>
          <p:cNvSpPr txBox="1"/>
          <p:nvPr/>
        </p:nvSpPr>
        <p:spPr>
          <a:xfrm>
            <a:off x="942109" y="873342"/>
            <a:ext cx="8271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这么多数据， 会不会很多</a:t>
            </a:r>
            <a:r>
              <a:rPr lang="en-US" altLang="zh-CN" sz="3200" dirty="0">
                <a:solidFill>
                  <a:schemeClr val="bg1"/>
                </a:solidFill>
              </a:rPr>
              <a:t>hash</a:t>
            </a:r>
            <a:r>
              <a:rPr lang="zh-CN" altLang="en-US" sz="3200" dirty="0">
                <a:solidFill>
                  <a:schemeClr val="bg1"/>
                </a:solidFill>
              </a:rPr>
              <a:t>碰撞的情况鸭？</a:t>
            </a:r>
            <a:endParaRPr lang="en-US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7E16EA-A9EE-114F-B1AD-9EEC929C45E7}"/>
                  </a:ext>
                </a:extLst>
              </p:cNvPr>
              <p:cNvSpPr txBox="1"/>
              <p:nvPr/>
            </p:nvSpPr>
            <p:spPr>
              <a:xfrm>
                <a:off x="2390789" y="1782618"/>
                <a:ext cx="5134354" cy="731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  <m:r>
                          <a:rPr lang="en-US" altLang="zh-C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l-GR" sz="3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3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Ν</m:t>
                            </m:r>
                            <m:r>
                              <a:rPr lang="en-US" altLang="zh-CN" sz="3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ctrlPr>
                              <a:rPr lang="el-GR" sz="3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r>
                          <a:rPr lang="en-US" altLang="zh-C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…(</m:t>
                        </m:r>
                        <m:r>
                          <a:rPr lang="en-US" altLang="zh-C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CN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3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&lt;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0.5</a:t>
                </a:r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7E16EA-A9EE-114F-B1AD-9EEC929C4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89" y="1782618"/>
                <a:ext cx="5134354" cy="731290"/>
              </a:xfrm>
              <a:prstGeom prst="rect">
                <a:avLst/>
              </a:prstGeom>
              <a:blipFill>
                <a:blip r:embed="rId2"/>
                <a:stretch>
                  <a:fillRect l="-2463" r="-3448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1DFBFC-7F40-BF4C-9C07-46F47028262A}"/>
                  </a:ext>
                </a:extLst>
              </p:cNvPr>
              <p:cNvSpPr txBox="1"/>
              <p:nvPr/>
            </p:nvSpPr>
            <p:spPr>
              <a:xfrm>
                <a:off x="1191491" y="2826327"/>
                <a:ext cx="46135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1"/>
                    </a:solidFill>
                  </a:rPr>
                  <a:t>当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N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sz="3200" dirty="0">
                    <a:solidFill>
                      <a:schemeClr val="bg1"/>
                    </a:solidFill>
                  </a:rPr>
                  <a:t> </a:t>
                </a:r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1DFBFC-7F40-BF4C-9C07-46F470282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491" y="2826327"/>
                <a:ext cx="4613564" cy="584775"/>
              </a:xfrm>
              <a:prstGeom prst="rect">
                <a:avLst/>
              </a:prstGeom>
              <a:blipFill>
                <a:blip r:embed="rId3"/>
                <a:stretch>
                  <a:fillRect l="-3297" t="-12766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36A3A3-C5B7-234B-A2EC-DAD91AA9C75E}"/>
                  </a:ext>
                </a:extLst>
              </p:cNvPr>
              <p:cNvSpPr txBox="1"/>
              <p:nvPr/>
            </p:nvSpPr>
            <p:spPr>
              <a:xfrm>
                <a:off x="1288473" y="3446899"/>
                <a:ext cx="9033164" cy="812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3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3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3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zh-CN" alt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zh-C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3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US" altLang="zh-C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zh-CN" alt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d>
                                  <m:dPr>
                                    <m:ctrlP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altLang="zh-C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&lt;0.5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36A3A3-C5B7-234B-A2EC-DAD91AA9C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473" y="3446899"/>
                <a:ext cx="9033164" cy="812851"/>
              </a:xfrm>
              <a:prstGeom prst="rect">
                <a:avLst/>
              </a:prstGeom>
              <a:blipFill>
                <a:blip r:embed="rId4"/>
                <a:stretch>
                  <a:fillRect l="-421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9AFB5B-5F7C-D540-86F8-891809C69493}"/>
                  </a:ext>
                </a:extLst>
              </p:cNvPr>
              <p:cNvSpPr txBox="1"/>
              <p:nvPr/>
            </p:nvSpPr>
            <p:spPr>
              <a:xfrm>
                <a:off x="563418" y="5192741"/>
                <a:ext cx="5134354" cy="1147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−1+</m:t>
                          </m:r>
                          <m:r>
                            <a:rPr lang="zh-CN" alt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zh-CN" alt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1+8</m:t>
                              </m:r>
                              <m:r>
                                <a:rPr lang="en-US" altLang="zh-C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zh-C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9AFB5B-5F7C-D540-86F8-891809C69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18" y="5192741"/>
                <a:ext cx="5134354" cy="1147943"/>
              </a:xfrm>
              <a:prstGeom prst="rect">
                <a:avLst/>
              </a:prstGeom>
              <a:blipFill>
                <a:blip r:embed="rId5"/>
                <a:stretch>
                  <a:fillRect b="-6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BD1AAF5-790D-CE4A-99D9-93BA86417837}"/>
              </a:ext>
            </a:extLst>
          </p:cNvPr>
          <p:cNvSpPr txBox="1"/>
          <p:nvPr/>
        </p:nvSpPr>
        <p:spPr>
          <a:xfrm>
            <a:off x="1037598" y="4502690"/>
            <a:ext cx="3558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若重复概率 </a:t>
            </a:r>
            <a:r>
              <a:rPr lang="en-US" altLang="zh-CN" sz="3200" dirty="0">
                <a:solidFill>
                  <a:schemeClr val="bg1"/>
                </a:solidFill>
              </a:rPr>
              <a:t>&gt;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0.5</a:t>
            </a:r>
            <a:r>
              <a:rPr lang="zh-CN" altLang="en-US" sz="3200" dirty="0">
                <a:solidFill>
                  <a:schemeClr val="bg1"/>
                </a:solidFill>
              </a:rPr>
              <a:t>则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162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9E9062-9BA9-724E-969B-0FDA97C5A100}"/>
                  </a:ext>
                </a:extLst>
              </p:cNvPr>
              <p:cNvSpPr txBox="1"/>
              <p:nvPr/>
            </p:nvSpPr>
            <p:spPr>
              <a:xfrm>
                <a:off x="244763" y="579178"/>
                <a:ext cx="5134354" cy="1147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−1+</m:t>
                          </m:r>
                          <m:r>
                            <a:rPr lang="zh-CN" alt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zh-CN" alt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1+8</m:t>
                              </m:r>
                              <m:r>
                                <a:rPr lang="en-US" altLang="zh-C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zh-C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9E9062-9BA9-724E-969B-0FDA97C5A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63" y="579178"/>
                <a:ext cx="5134354" cy="1147943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22006E-BD8A-8947-A75E-7708AFB2ED58}"/>
                  </a:ext>
                </a:extLst>
              </p:cNvPr>
              <p:cNvSpPr txBox="1"/>
              <p:nvPr/>
            </p:nvSpPr>
            <p:spPr>
              <a:xfrm>
                <a:off x="2272146" y="2105891"/>
                <a:ext cx="5640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1"/>
                    </a:solidFill>
                  </a:rPr>
                  <a:t>因为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md5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有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128bit,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 所以  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K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&gt;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22006E-BD8A-8947-A75E-7708AFB2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146" y="2105891"/>
                <a:ext cx="5640711" cy="584775"/>
              </a:xfrm>
              <a:prstGeom prst="rect">
                <a:avLst/>
              </a:prstGeom>
              <a:blipFill>
                <a:blip r:embed="rId3"/>
                <a:stretch>
                  <a:fillRect l="-2472" t="-12766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4525D91-8D4D-7A42-9EFA-7A26EC582C4D}"/>
              </a:ext>
            </a:extLst>
          </p:cNvPr>
          <p:cNvSpPr txBox="1"/>
          <p:nvPr/>
        </p:nvSpPr>
        <p:spPr>
          <a:xfrm>
            <a:off x="2147454" y="3136612"/>
            <a:ext cx="7176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大概每一千八百亿亿次才会重复一次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08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C86A3B-430B-1448-9991-C3AF67B76903}"/>
              </a:ext>
            </a:extLst>
          </p:cNvPr>
          <p:cNvSpPr txBox="1"/>
          <p:nvPr/>
        </p:nvSpPr>
        <p:spPr>
          <a:xfrm>
            <a:off x="2724727" y="17826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D668C-A451-554B-BFCF-1D28E5787237}"/>
              </a:ext>
            </a:extLst>
          </p:cNvPr>
          <p:cNvSpPr txBox="1"/>
          <p:nvPr/>
        </p:nvSpPr>
        <p:spPr>
          <a:xfrm>
            <a:off x="794326" y="742222"/>
            <a:ext cx="103308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布隆过滤器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（英语：</a:t>
            </a:r>
            <a:r>
              <a:rPr lang="en-US" sz="3200" dirty="0">
                <a:solidFill>
                  <a:schemeClr val="bg1"/>
                </a:solidFill>
                <a:latin typeface="+mn-ea"/>
              </a:rPr>
              <a:t>Bloom Filter）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是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1970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年由布隆提出的。它实际上是一个很长的</a:t>
            </a:r>
            <a:r>
              <a:rPr lang="zh-CN" altLang="en-US" sz="3200" dirty="0">
                <a:solidFill>
                  <a:schemeClr val="bg1"/>
                </a:solidFill>
                <a:latin typeface="+mn-ea"/>
                <a:hlinkClick r:id="rId2" tooltip="二进制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二进制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向量和一系列随机</a:t>
            </a:r>
            <a:r>
              <a:rPr lang="zh-CN" altLang="en-US" sz="3200" dirty="0">
                <a:solidFill>
                  <a:schemeClr val="bg1"/>
                </a:solidFill>
                <a:latin typeface="+mn-ea"/>
                <a:hlinkClick r:id="rId3" tooltip="映射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映射函数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。布隆过滤器可以用于检索一个元素是否在一个集合中。它的优点是空间效率和查询时间都远远超过一般的算法，缺点是有一定的误识别率</a:t>
            </a:r>
            <a:endParaRPr lang="en-US" altLang="zh-CN" sz="3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77833C-A0DC-A142-83E7-108AD73CC768}"/>
              </a:ext>
            </a:extLst>
          </p:cNvPr>
          <p:cNvSpPr txBox="1"/>
          <p:nvPr/>
        </p:nvSpPr>
        <p:spPr>
          <a:xfrm>
            <a:off x="2309554" y="3699164"/>
            <a:ext cx="6792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理论上只需要散列表的</a:t>
            </a:r>
            <a:r>
              <a:rPr lang="en-US" altLang="zh-CN" sz="3200" dirty="0">
                <a:solidFill>
                  <a:schemeClr val="bg1"/>
                </a:solidFill>
              </a:rPr>
              <a:t>1/8</a:t>
            </a:r>
            <a:r>
              <a:rPr lang="zh-CN" altLang="en-US" sz="3200" dirty="0">
                <a:solidFill>
                  <a:schemeClr val="bg1"/>
                </a:solidFill>
              </a:rPr>
              <a:t> 到 </a:t>
            </a:r>
            <a:r>
              <a:rPr lang="en-US" altLang="zh-CN" sz="3200" dirty="0">
                <a:solidFill>
                  <a:schemeClr val="bg1"/>
                </a:solidFill>
              </a:rPr>
              <a:t>1/4</a:t>
            </a:r>
            <a:r>
              <a:rPr lang="zh-CN" altLang="en-US" sz="3200" dirty="0">
                <a:solidFill>
                  <a:schemeClr val="bg1"/>
                </a:solidFill>
              </a:rPr>
              <a:t> 的大小就能解决同样的问题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57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C86A3B-430B-1448-9991-C3AF67B76903}"/>
              </a:ext>
            </a:extLst>
          </p:cNvPr>
          <p:cNvSpPr txBox="1"/>
          <p:nvPr/>
        </p:nvSpPr>
        <p:spPr>
          <a:xfrm>
            <a:off x="2724727" y="17826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FD668C-A451-554B-BFCF-1D28E5787237}"/>
                  </a:ext>
                </a:extLst>
              </p:cNvPr>
              <p:cNvSpPr txBox="1"/>
              <p:nvPr/>
            </p:nvSpPr>
            <p:spPr>
              <a:xfrm>
                <a:off x="808181" y="742222"/>
                <a:ext cx="1033087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</a:rPr>
                  <a:t>所以我们的内存需求从</a:t>
                </a:r>
                <a:endParaRPr lang="en-US" altLang="zh-CN" sz="3200" dirty="0">
                  <a:solidFill>
                    <a:schemeClr val="bg1"/>
                  </a:solidFill>
                  <a:latin typeface="+mn-ea"/>
                </a:endParaRPr>
              </a:p>
              <a:p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</a:rPr>
                  <a:t>    </a:t>
                </a:r>
                <a:endParaRPr lang="en-US" altLang="zh-CN" sz="3200" dirty="0">
                  <a:solidFill>
                    <a:schemeClr val="bg1"/>
                  </a:solidFill>
                  <a:latin typeface="+mn-ea"/>
                </a:endParaRPr>
              </a:p>
              <a:p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</a:rPr>
                  <a:t>             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</a:rPr>
                  <a:t>100TB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zh-CN" alt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zh-CN" alt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</a:rPr>
                  <a:t>16TB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zh-CN" alt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</a:rPr>
                  <a:t>     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</a:rPr>
                  <a:t>2TB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</a:rPr>
                  <a:t>    </a:t>
                </a:r>
                <a:endParaRPr lang="en-US" altLang="zh-CN" sz="3200" dirty="0">
                  <a:solidFill>
                    <a:schemeClr val="bg1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FD668C-A451-554B-BFCF-1D28E5787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81" y="742222"/>
                <a:ext cx="10330873" cy="1569660"/>
              </a:xfrm>
              <a:prstGeom prst="rect">
                <a:avLst/>
              </a:prstGeom>
              <a:blipFill>
                <a:blip r:embed="rId2"/>
                <a:stretch>
                  <a:fillRect l="-1474" t="-4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211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01F590-30F8-294E-9EA3-08804A4A4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9" y="748145"/>
            <a:ext cx="9448782" cy="337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87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2033</TotalTime>
  <Words>1325</Words>
  <Application>Microsoft Macintosh PowerPoint</Application>
  <PresentationFormat>Widescreen</PresentationFormat>
  <Paragraphs>106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等线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巫 政霖</dc:creator>
  <cp:lastModifiedBy>巫 政霖</cp:lastModifiedBy>
  <cp:revision>35</cp:revision>
  <dcterms:created xsi:type="dcterms:W3CDTF">2019-10-08T03:38:45Z</dcterms:created>
  <dcterms:modified xsi:type="dcterms:W3CDTF">2019-10-09T13:32:06Z</dcterms:modified>
</cp:coreProperties>
</file>